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2" r:id="rId2"/>
  </p:sldMasterIdLst>
  <p:notesMasterIdLst>
    <p:notesMasterId r:id="rId30"/>
  </p:notesMasterIdLst>
  <p:sldIdLst>
    <p:sldId id="257" r:id="rId3"/>
    <p:sldId id="316" r:id="rId4"/>
    <p:sldId id="315" r:id="rId5"/>
    <p:sldId id="278" r:id="rId6"/>
    <p:sldId id="279" r:id="rId7"/>
    <p:sldId id="280" r:id="rId8"/>
    <p:sldId id="281" r:id="rId9"/>
    <p:sldId id="307" r:id="rId10"/>
    <p:sldId id="288" r:id="rId11"/>
    <p:sldId id="289" r:id="rId12"/>
    <p:sldId id="308" r:id="rId13"/>
    <p:sldId id="311" r:id="rId14"/>
    <p:sldId id="324" r:id="rId15"/>
    <p:sldId id="325" r:id="rId16"/>
    <p:sldId id="317" r:id="rId17"/>
    <p:sldId id="318" r:id="rId18"/>
    <p:sldId id="319" r:id="rId19"/>
    <p:sldId id="320" r:id="rId20"/>
    <p:sldId id="321" r:id="rId21"/>
    <p:sldId id="322" r:id="rId22"/>
    <p:sldId id="323" r:id="rId23"/>
    <p:sldId id="326" r:id="rId24"/>
    <p:sldId id="327" r:id="rId25"/>
    <p:sldId id="310" r:id="rId26"/>
    <p:sldId id="287" r:id="rId27"/>
    <p:sldId id="309" r:id="rId28"/>
    <p:sldId id="294" r:id="rId29"/>
  </p:sldIdLst>
  <p:sldSz cx="13004800" cy="97536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inor">
          <a:srgbClr val="000000"/>
        </a:fontRef>
        <a:srgbClr val="000000"/>
      </a:tcTxStyle>
      <a:tcStyle>
        <a:tcBdr>
          <a:left>
            <a:ln w="12700" cap="flat">
              <a:solidFill>
                <a:srgbClr val="3797C6"/>
              </a:solidFill>
              <a:prstDash val="solid"/>
              <a:miter lim="400000"/>
            </a:ln>
          </a:left>
          <a:right>
            <a:ln w="12700" cap="flat">
              <a:solidFill>
                <a:srgbClr val="3797C6"/>
              </a:solidFill>
              <a:prstDash val="solid"/>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solidFill>
                <a:srgbClr val="3797C6"/>
              </a:solidFill>
              <a:prstDash val="solid"/>
              <a:miter lim="400000"/>
            </a:ln>
          </a:left>
          <a:right>
            <a:ln w="12700" cap="flat">
              <a:noFill/>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solidFill>
                <a:srgbClr val="3797C6"/>
              </a:solidFill>
              <a:prstDash val="solid"/>
              <a:miter lim="400000"/>
            </a:ln>
          </a:left>
          <a:right>
            <a:ln w="12700" cap="flat">
              <a:solidFill>
                <a:srgbClr val="3797C6"/>
              </a:solidFill>
              <a:prstDash val="solid"/>
              <a:miter lim="400000"/>
            </a:ln>
          </a:right>
          <a:top>
            <a:ln w="12700" cap="flat">
              <a:solidFill>
                <a:srgbClr val="3797C6"/>
              </a:solidFill>
              <a:prstDash val="solid"/>
              <a:miter lim="400000"/>
            </a:ln>
          </a:top>
          <a:bottom>
            <a:ln w="12700" cap="flat">
              <a:noFill/>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8" autoAdjust="0"/>
    <p:restoredTop sz="94660"/>
  </p:normalViewPr>
  <p:slideViewPr>
    <p:cSldViewPr>
      <p:cViewPr varScale="1">
        <p:scale>
          <a:sx n="75" d="100"/>
          <a:sy n="75" d="100"/>
        </p:scale>
        <p:origin x="-1416" y="-66"/>
      </p:cViewPr>
      <p:guideLst>
        <p:guide orient="horz" pos="3072"/>
        <p:guide pos="4096"/>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xfrm>
            <a:off x="917575" y="744538"/>
            <a:ext cx="4962525" cy="3722687"/>
          </a:xfrm>
          <a:prstGeom prst="rect">
            <a:avLst/>
          </a:prstGeom>
        </p:spPr>
        <p:txBody>
          <a:bodyPr/>
          <a:lstStyle/>
          <a:p>
            <a:endParaRPr/>
          </a:p>
        </p:txBody>
      </p:sp>
      <p:sp>
        <p:nvSpPr>
          <p:cNvPr id="139" name="Shape 139"/>
          <p:cNvSpPr>
            <a:spLocks noGrp="1"/>
          </p:cNvSpPr>
          <p:nvPr>
            <p:ph type="body" sz="quarter" idx="1"/>
          </p:nvPr>
        </p:nvSpPr>
        <p:spPr>
          <a:xfrm>
            <a:off x="906357" y="4715154"/>
            <a:ext cx="4984962" cy="4466987"/>
          </a:xfrm>
          <a:prstGeom prst="rect">
            <a:avLst/>
          </a:prstGeom>
        </p:spPr>
        <p:txBody>
          <a:bodyPr/>
          <a:lstStyle/>
          <a:p>
            <a:endParaRPr/>
          </a:p>
        </p:txBody>
      </p:sp>
    </p:spTree>
    <p:extLst>
      <p:ext uri="{BB962C8B-B14F-4D97-AF65-F5344CB8AC3E}">
        <p14:creationId xmlns:p14="http://schemas.microsoft.com/office/powerpoint/2010/main" val="4037115185"/>
      </p:ext>
    </p:extLst>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1047037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a:ln/>
        </p:spPr>
      </p:sp>
      <p:sp>
        <p:nvSpPr>
          <p:cNvPr id="34819"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65970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2012364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p:cNvSpPr>
            <a:spLocks noGrp="1" noRot="1" noChangeAspect="1" noTextEdit="1"/>
          </p:cNvSpPr>
          <p:nvPr>
            <p:ph type="sldImg"/>
          </p:nvPr>
        </p:nvSpPr>
        <p:spPr>
          <a:ln/>
        </p:spPr>
      </p:sp>
      <p:sp>
        <p:nvSpPr>
          <p:cNvPr id="20483"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1506648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a:ln/>
        </p:spPr>
      </p:sp>
      <p:sp>
        <p:nvSpPr>
          <p:cNvPr id="22531"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3858094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a:ln/>
        </p:spPr>
      </p:sp>
      <p:sp>
        <p:nvSpPr>
          <p:cNvPr id="24579"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2368390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a:ln/>
        </p:spPr>
      </p:sp>
      <p:sp>
        <p:nvSpPr>
          <p:cNvPr id="28675"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3508841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a:ln/>
        </p:spPr>
      </p:sp>
      <p:sp>
        <p:nvSpPr>
          <p:cNvPr id="30723"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2918407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a:ln/>
        </p:spPr>
      </p:sp>
      <p:sp>
        <p:nvSpPr>
          <p:cNvPr id="32771"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3157145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a:ln/>
        </p:spPr>
      </p:sp>
      <p:sp>
        <p:nvSpPr>
          <p:cNvPr id="34819"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659702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a:ln/>
        </p:spPr>
      </p:sp>
      <p:sp>
        <p:nvSpPr>
          <p:cNvPr id="34819" name="Segnaposto note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spTree>
    <p:extLst>
      <p:ext uri="{BB962C8B-B14F-4D97-AF65-F5344CB8AC3E}">
        <p14:creationId xmlns:p14="http://schemas.microsoft.com/office/powerpoint/2010/main" val="659702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Foto - Orizzontale">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Titolo Testo</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Corpo livello uno</a:t>
            </a:r>
          </a:p>
          <a:p>
            <a:pPr lvl="1"/>
            <a:r>
              <a:t>Corpo livello due</a:t>
            </a:r>
          </a:p>
          <a:p>
            <a:pPr lvl="2"/>
            <a:r>
              <a:t>Corpo livello tre</a:t>
            </a:r>
          </a:p>
          <a:p>
            <a:pPr lvl="3"/>
            <a:r>
              <a:t>Corpo livello quattro</a:t>
            </a:r>
          </a:p>
          <a:p>
            <a:pPr lvl="4"/>
            <a:r>
              <a:t>Corpo livello cinque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117" name="Shape 117"/>
          <p:cNvSpPr/>
          <p:nvPr/>
        </p:nvSpPr>
        <p:spPr>
          <a:xfrm>
            <a:off x="558539" y="1226927"/>
            <a:ext cx="11881471" cy="1"/>
          </a:xfrm>
          <a:prstGeom prst="line">
            <a:avLst/>
          </a:prstGeom>
          <a:ln w="12700">
            <a:solidFill>
              <a:srgbClr val="C00000"/>
            </a:solidFill>
          </a:ln>
        </p:spPr>
        <p:txBody>
          <a:bodyPr lIns="47261" tIns="47261" rIns="47261" bIns="47261"/>
          <a:lstStyle/>
          <a:p>
            <a:pPr algn="l" defTabSz="1300480">
              <a:defRPr sz="900">
                <a:latin typeface="Arial"/>
                <a:ea typeface="Arial"/>
                <a:cs typeface="Arial"/>
                <a:sym typeface="Arial"/>
              </a:defRPr>
            </a:pPr>
            <a:endParaRPr/>
          </a:p>
        </p:txBody>
      </p:sp>
      <p:sp>
        <p:nvSpPr>
          <p:cNvPr id="118" name="Shape 118"/>
          <p:cNvSpPr/>
          <p:nvPr/>
        </p:nvSpPr>
        <p:spPr>
          <a:xfrm>
            <a:off x="489764" y="1284523"/>
            <a:ext cx="11881470" cy="1"/>
          </a:xfrm>
          <a:prstGeom prst="line">
            <a:avLst/>
          </a:prstGeom>
          <a:ln w="12700">
            <a:solidFill>
              <a:srgbClr val="FFC000"/>
            </a:solidFill>
          </a:ln>
        </p:spPr>
        <p:txBody>
          <a:bodyPr lIns="47261" tIns="47261" rIns="47261" bIns="47261"/>
          <a:lstStyle/>
          <a:p>
            <a:pPr algn="l" defTabSz="1300480">
              <a:defRPr sz="900">
                <a:latin typeface="Arial"/>
                <a:ea typeface="Arial"/>
                <a:cs typeface="Arial"/>
                <a:sym typeface="Arial"/>
              </a:defRPr>
            </a:pPr>
            <a:endParaRPr/>
          </a:p>
        </p:txBody>
      </p:sp>
      <p:sp>
        <p:nvSpPr>
          <p:cNvPr id="119" name="Shape 119"/>
          <p:cNvSpPr>
            <a:spLocks noGrp="1"/>
          </p:cNvSpPr>
          <p:nvPr>
            <p:ph type="title"/>
          </p:nvPr>
        </p:nvSpPr>
        <p:spPr>
          <a:xfrm>
            <a:off x="564792" y="844033"/>
            <a:ext cx="11893973" cy="513992"/>
          </a:xfrm>
          <a:prstGeom prst="rect">
            <a:avLst/>
          </a:prstGeom>
        </p:spPr>
        <p:txBody>
          <a:bodyPr lIns="0" tIns="0" rIns="0" bIns="0" anchor="b"/>
          <a:lstStyle>
            <a:lvl1pPr algn="l" defTabSz="1300480">
              <a:lnSpc>
                <a:spcPct val="105999"/>
              </a:lnSpc>
              <a:defRPr sz="3400">
                <a:solidFill>
                  <a:srgbClr val="595959"/>
                </a:solidFill>
                <a:latin typeface="Verdana"/>
                <a:ea typeface="Verdana"/>
                <a:cs typeface="Verdana"/>
                <a:sym typeface="Verdana"/>
              </a:defRPr>
            </a:lvl1pPr>
          </a:lstStyle>
          <a:p>
            <a:r>
              <a:t>Titolo Testo</a:t>
            </a:r>
          </a:p>
        </p:txBody>
      </p:sp>
      <p:sp>
        <p:nvSpPr>
          <p:cNvPr id="120" name="Shape 120"/>
          <p:cNvSpPr>
            <a:spLocks noGrp="1"/>
          </p:cNvSpPr>
          <p:nvPr>
            <p:ph type="body" idx="1"/>
          </p:nvPr>
        </p:nvSpPr>
        <p:spPr>
          <a:xfrm>
            <a:off x="546034" y="1850682"/>
            <a:ext cx="11912732" cy="6806681"/>
          </a:xfrm>
          <a:prstGeom prst="rect">
            <a:avLst/>
          </a:prstGeom>
        </p:spPr>
        <p:txBody>
          <a:bodyPr lIns="0" tIns="0" rIns="0" bIns="0" anchor="t"/>
          <a:lstStyle>
            <a:lvl1pPr marL="248920" indent="-248920" defTabSz="1300480">
              <a:lnSpc>
                <a:spcPct val="105999"/>
              </a:lnSpc>
              <a:spcBef>
                <a:spcPts val="2700"/>
              </a:spcBef>
              <a:buClr>
                <a:srgbClr val="000000"/>
              </a:buClr>
              <a:buSzPct val="100000"/>
              <a:buFont typeface="Wingdings"/>
              <a:buChar char="❑"/>
              <a:defRPr sz="2800">
                <a:solidFill>
                  <a:srgbClr val="595959"/>
                </a:solidFill>
                <a:latin typeface="Arial"/>
                <a:ea typeface="Arial"/>
                <a:cs typeface="Arial"/>
                <a:sym typeface="Arial"/>
              </a:defRPr>
            </a:lvl1pPr>
            <a:lvl2pPr marL="628650" indent="-177800" defTabSz="1300480">
              <a:lnSpc>
                <a:spcPct val="105999"/>
              </a:lnSpc>
              <a:spcBef>
                <a:spcPts val="2700"/>
              </a:spcBef>
              <a:buClr>
                <a:srgbClr val="000000"/>
              </a:buClr>
              <a:buSzPct val="100000"/>
              <a:buFont typeface="Wingdings"/>
              <a:defRPr sz="2800">
                <a:solidFill>
                  <a:srgbClr val="595959"/>
                </a:solidFill>
                <a:latin typeface="Arial"/>
                <a:ea typeface="Arial"/>
                <a:cs typeface="Arial"/>
                <a:sym typeface="Arial"/>
              </a:defRPr>
            </a:lvl2pPr>
            <a:lvl3pPr marL="1196181" indent="-316706" defTabSz="1300480">
              <a:lnSpc>
                <a:spcPct val="105999"/>
              </a:lnSpc>
              <a:spcBef>
                <a:spcPts val="2700"/>
              </a:spcBef>
              <a:buClr>
                <a:srgbClr val="000000"/>
              </a:buClr>
              <a:buSzPct val="100000"/>
              <a:buFont typeface="Wingdings"/>
              <a:buChar char="✓"/>
              <a:defRPr sz="2800">
                <a:solidFill>
                  <a:srgbClr val="595959"/>
                </a:solidFill>
                <a:latin typeface="Arial"/>
                <a:ea typeface="Arial"/>
                <a:cs typeface="Arial"/>
                <a:sym typeface="Arial"/>
              </a:defRPr>
            </a:lvl3pPr>
            <a:lvl4pPr marL="1784350" indent="-390525" defTabSz="1300480">
              <a:lnSpc>
                <a:spcPct val="105999"/>
              </a:lnSpc>
              <a:spcBef>
                <a:spcPts val="2700"/>
              </a:spcBef>
              <a:buClr>
                <a:srgbClr val="000000"/>
              </a:buClr>
              <a:buSzPct val="100000"/>
              <a:buFont typeface="Wingdings"/>
              <a:buChar char="–"/>
              <a:defRPr sz="2800">
                <a:solidFill>
                  <a:srgbClr val="595959"/>
                </a:solidFill>
                <a:latin typeface="Arial"/>
                <a:ea typeface="Arial"/>
                <a:cs typeface="Arial"/>
                <a:sym typeface="Arial"/>
              </a:defRPr>
            </a:lvl4pPr>
            <a:lvl5pPr marL="2320397" indent="-551922" defTabSz="1300480">
              <a:lnSpc>
                <a:spcPct val="105999"/>
              </a:lnSpc>
              <a:spcBef>
                <a:spcPts val="2700"/>
              </a:spcBef>
              <a:buClr>
                <a:srgbClr val="000000"/>
              </a:buClr>
              <a:buSzPct val="100000"/>
              <a:buFont typeface="Wingdings"/>
              <a:buChar char="▪"/>
              <a:defRPr sz="2800">
                <a:solidFill>
                  <a:srgbClr val="595959"/>
                </a:solidFill>
                <a:latin typeface="Arial"/>
                <a:ea typeface="Arial"/>
                <a:cs typeface="Arial"/>
                <a:sym typeface="Arial"/>
              </a:defRPr>
            </a:lvl5pPr>
          </a:lstStyle>
          <a:p>
            <a:r>
              <a:t>Corpo livello uno</a:t>
            </a:r>
          </a:p>
          <a:p>
            <a:pPr lvl="1"/>
            <a:r>
              <a:t>Corpo livello due</a:t>
            </a:r>
          </a:p>
          <a:p>
            <a:pPr lvl="2"/>
            <a:r>
              <a:t>Corpo livello tre</a:t>
            </a:r>
          </a:p>
          <a:p>
            <a:pPr lvl="3"/>
            <a:r>
              <a:t>Corpo livello quattro</a:t>
            </a:r>
          </a:p>
          <a:p>
            <a:pPr lvl="4"/>
            <a:r>
              <a:t>Corpo livello cinque</a:t>
            </a:r>
          </a:p>
        </p:txBody>
      </p:sp>
      <p:sp>
        <p:nvSpPr>
          <p:cNvPr id="122" name="Shape 122"/>
          <p:cNvSpPr/>
          <p:nvPr/>
        </p:nvSpPr>
        <p:spPr>
          <a:xfrm>
            <a:off x="11419218" y="9300922"/>
            <a:ext cx="1422519" cy="3429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200">
                <a:solidFill>
                  <a:srgbClr val="FEB900"/>
                </a:solidFill>
                <a:latin typeface="Urbs Display-Bold"/>
                <a:ea typeface="Urbs Display-Bold"/>
                <a:cs typeface="Urbs Display-Bold"/>
                <a:sym typeface="Urbs Display-Bold"/>
              </a:defRPr>
            </a:lvl1pPr>
          </a:lstStyle>
          <a:p>
            <a:r>
              <a:t>ROMA</a:t>
            </a:r>
          </a:p>
        </p:txBody>
      </p:sp>
      <p:sp>
        <p:nvSpPr>
          <p:cNvPr id="123" name="Shape 123"/>
          <p:cNvSpPr/>
          <p:nvPr/>
        </p:nvSpPr>
        <p:spPr>
          <a:xfrm>
            <a:off x="513942" y="9254488"/>
            <a:ext cx="4489606" cy="41036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124" name="Shape 124"/>
          <p:cNvSpPr/>
          <p:nvPr/>
        </p:nvSpPr>
        <p:spPr>
          <a:xfrm>
            <a:off x="-8160" y="-14533"/>
            <a:ext cx="13021119" cy="1506957"/>
          </a:xfrm>
          <a:prstGeom prst="rect">
            <a:avLst/>
          </a:prstGeom>
          <a:solidFill>
            <a:srgbClr val="9A142A"/>
          </a:solidFill>
          <a:ln w="12700">
            <a:miter lim="400000"/>
          </a:ln>
          <a:effectLst>
            <a:outerShdw blurRad="38100" dist="25400" dir="5400000" rotWithShape="0">
              <a:srgbClr val="9A142A">
                <a:alpha val="50000"/>
              </a:srgbClr>
            </a:outerShdw>
          </a:effectLst>
        </p:spPr>
        <p:txBody>
          <a:bodyPr lIns="50800" tIns="50800" rIns="50800" bIns="50800" anchor="ctr"/>
          <a:lstStyle/>
          <a:p>
            <a:pPr>
              <a:defRPr sz="2400">
                <a:solidFill>
                  <a:srgbClr val="FFFFFF"/>
                </a:solidFill>
              </a:defRPr>
            </a:pPr>
            <a:endParaRPr/>
          </a:p>
        </p:txBody>
      </p:sp>
      <p:sp>
        <p:nvSpPr>
          <p:cNvPr id="10" name="Shape 143"/>
          <p:cNvSpPr/>
          <p:nvPr userDrawn="1"/>
        </p:nvSpPr>
        <p:spPr>
          <a:xfrm>
            <a:off x="-8160" y="9267188"/>
            <a:ext cx="13021120" cy="514596"/>
          </a:xfrm>
          <a:prstGeom prst="rect">
            <a:avLst/>
          </a:prstGeom>
          <a:solidFill>
            <a:srgbClr val="9A14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1" name="Shape 151"/>
          <p:cNvSpPr/>
          <p:nvPr userDrawn="1"/>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12" name="Shape 152"/>
          <p:cNvSpPr/>
          <p:nvPr userDrawn="1"/>
        </p:nvSpPr>
        <p:spPr>
          <a:xfrm>
            <a:off x="11419218" y="9358435"/>
            <a:ext cx="1422519" cy="3429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200">
                <a:solidFill>
                  <a:srgbClr val="FEB900"/>
                </a:solidFill>
                <a:latin typeface="Urbs Display-Bold"/>
                <a:ea typeface="Urbs Display-Bold"/>
                <a:cs typeface="Urbs Display-Bold"/>
                <a:sym typeface="Urbs Display-Bold"/>
              </a:defRPr>
            </a:lvl1pPr>
          </a:lstStyle>
          <a:p>
            <a:r>
              <a:rPr dirty="0"/>
              <a:t>ROMA</a:t>
            </a:r>
          </a:p>
        </p:txBody>
      </p:sp>
      <p:sp>
        <p:nvSpPr>
          <p:cNvPr id="13" name="Shape 153"/>
          <p:cNvSpPr/>
          <p:nvPr userDrawn="1"/>
        </p:nvSpPr>
        <p:spPr>
          <a:xfrm>
            <a:off x="513942" y="9323008"/>
            <a:ext cx="4489606" cy="41036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pPr algn="l"/>
            <a:r>
              <a:rPr lang="it-IT" dirty="0" smtClean="0"/>
              <a:t>LUISS Guido </a:t>
            </a:r>
            <a:r>
              <a:rPr lang="it-IT" dirty="0" err="1" smtClean="0"/>
              <a:t>Carli</a:t>
            </a:r>
            <a:endParaRPr dirty="0"/>
          </a:p>
        </p:txBody>
      </p:sp>
      <p:sp>
        <p:nvSpPr>
          <p:cNvPr id="121" name="Shape 121"/>
          <p:cNvSpPr>
            <a:spLocks noGrp="1"/>
          </p:cNvSpPr>
          <p:nvPr>
            <p:ph type="sldNum" sz="quarter" idx="2"/>
          </p:nvPr>
        </p:nvSpPr>
        <p:spPr>
          <a:xfrm>
            <a:off x="6373998" y="9358435"/>
            <a:ext cx="344425" cy="288953"/>
          </a:xfrm>
          <a:prstGeom prst="rect">
            <a:avLst/>
          </a:prstGeom>
        </p:spPr>
        <p:txBody>
          <a:bodyPr lIns="0" tIns="0" rIns="0" bIns="0"/>
          <a:lstStyle>
            <a:lvl1pPr defTabSz="1300480">
              <a:defRPr sz="1400">
                <a:solidFill>
                  <a:srgbClr val="FFFF00"/>
                </a:solidFill>
                <a:latin typeface="Arial"/>
                <a:ea typeface="Arial"/>
                <a:cs typeface="Arial"/>
                <a:sym typeface="Arial"/>
              </a:defRPr>
            </a:lvl1pPr>
          </a:lstStyle>
          <a:p>
            <a:fld id="{86CB4B4D-7CA3-9044-876B-883B54F8677D}" type="slidenum">
              <a:rPr lang="it-IT" smtClean="0"/>
              <a:pPr/>
              <a:t>‹N›</a:t>
            </a:fld>
            <a:endParaRPr lang="it-IT" dirty="0"/>
          </a:p>
        </p:txBody>
      </p:sp>
    </p:spTree>
  </p:cSld>
  <p:clrMapOvr>
    <a:masterClrMapping/>
  </p:clrMapOvr>
  <p:transition spd="med"/>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99733" y="1889761"/>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ttore 1 15"/>
          <p:cNvCxnSpPr>
            <a:cxnSpLocks noChangeShapeType="1"/>
          </p:cNvCxnSpPr>
          <p:nvPr userDrawn="1"/>
        </p:nvCxnSpPr>
        <p:spPr bwMode="auto">
          <a:xfrm>
            <a:off x="767645" y="9455573"/>
            <a:ext cx="11469511" cy="0"/>
          </a:xfrm>
          <a:prstGeom prst="line">
            <a:avLst/>
          </a:prstGeom>
          <a:noFill/>
          <a:ln w="25400" algn="ctr">
            <a:solidFill>
              <a:srgbClr val="800000"/>
            </a:solidFill>
            <a:round/>
            <a:headEnd/>
            <a:tailEnd/>
          </a:ln>
          <a:extLst>
            <a:ext uri="{909E8E84-426E-40DD-AFC4-6F175D3DCCD1}">
              <a14:hiddenFill xmlns:a14="http://schemas.microsoft.com/office/drawing/2010/main">
                <a:noFill/>
              </a14:hiddenFill>
            </a:ext>
          </a:extLst>
        </p:spPr>
      </p:cxnSp>
      <p:sp>
        <p:nvSpPr>
          <p:cNvPr id="5155" name="Rectangle 35"/>
          <p:cNvSpPr>
            <a:spLocks noGrp="1" noChangeArrowheads="1"/>
          </p:cNvSpPr>
          <p:nvPr>
            <p:ph type="ctrTitle"/>
          </p:nvPr>
        </p:nvSpPr>
        <p:spPr>
          <a:xfrm>
            <a:off x="1810739" y="4978401"/>
            <a:ext cx="9505244" cy="1578186"/>
          </a:xfrm>
          <a:extLst/>
        </p:spPr>
        <p:txBody>
          <a:bodyPr/>
          <a:lstStyle>
            <a:lvl1pPr>
              <a:defRPr sz="2844"/>
            </a:lvl1pPr>
          </a:lstStyle>
          <a:p>
            <a:pPr lvl="0"/>
            <a:endParaRPr lang="it-IT" noProof="0" dirty="0"/>
          </a:p>
        </p:txBody>
      </p:sp>
      <p:sp>
        <p:nvSpPr>
          <p:cNvPr id="7" name="Segnaposto data 1"/>
          <p:cNvSpPr>
            <a:spLocks noGrp="1"/>
          </p:cNvSpPr>
          <p:nvPr>
            <p:ph type="dt" sz="half" idx="10"/>
          </p:nvPr>
        </p:nvSpPr>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8" name="Segnaposto piè di pagina 2"/>
          <p:cNvSpPr>
            <a:spLocks noGrp="1"/>
          </p:cNvSpPr>
          <p:nvPr>
            <p:ph type="ftr" sz="quarter" idx="11"/>
          </p:nvPr>
        </p:nvSpPr>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9" name="Segnaposto numero diapositiva 7"/>
          <p:cNvSpPr>
            <a:spLocks noGrp="1"/>
          </p:cNvSpPr>
          <p:nvPr>
            <p:ph type="sldNum" sz="quarter" idx="12"/>
          </p:nvPr>
        </p:nvSpPr>
        <p:spPr>
          <a:xfrm>
            <a:off x="11568853" y="8992481"/>
            <a:ext cx="975360" cy="697654"/>
          </a:xfrm>
        </p:spPr>
        <p:txBody>
          <a:bodyPr/>
          <a:lstStyle>
            <a:lvl1pPr>
              <a:defRPr/>
            </a:lvl1pPr>
          </a:lstStyle>
          <a:p>
            <a:pPr defTabSz="1300460" fontAlgn="base">
              <a:spcBef>
                <a:spcPct val="0"/>
              </a:spcBef>
              <a:spcAft>
                <a:spcPct val="0"/>
              </a:spcAft>
              <a:defRPr/>
            </a:pPr>
            <a:fld id="{2CEE3B42-FCFD-414D-AFA7-A6B21E76F27A}"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10" name="Segnaposto numero diapositiva 7"/>
          <p:cNvSpPr txBox="1">
            <a:spLocks/>
          </p:cNvSpPr>
          <p:nvPr userDrawn="1"/>
        </p:nvSpPr>
        <p:spPr>
          <a:xfrm>
            <a:off x="12442260" y="9178078"/>
            <a:ext cx="975360" cy="697654"/>
          </a:xfrm>
          <a:prstGeom prst="rect">
            <a:avLst/>
          </a:prstGeom>
        </p:spPr>
        <p:txBody>
          <a:bodyPr/>
          <a:lstStyle>
            <a:defPPr>
              <a:defRPr lang="it-IT"/>
            </a:defPPr>
            <a:lvl1pPr algn="l"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b="1" kern="1200">
                <a:solidFill>
                  <a:schemeClr val="tx1"/>
                </a:solidFill>
                <a:latin typeface="Arial" panose="020B0604020202020204" pitchFamily="34" charset="0"/>
                <a:ea typeface="MS PGothic" panose="020B0600070205080204" pitchFamily="34" charset="-128"/>
                <a:cs typeface="+mn-cs"/>
              </a:defRPr>
            </a:lvl9pPr>
          </a:lstStyle>
          <a:p>
            <a:pPr marL="0" marR="0" lvl="0" indent="0" algn="l" defTabSz="1300460" rtl="0" eaLnBrk="0" fontAlgn="base" latinLnBrk="0" hangingPunct="0">
              <a:lnSpc>
                <a:spcPct val="100000"/>
              </a:lnSpc>
              <a:spcBef>
                <a:spcPct val="0"/>
              </a:spcBef>
              <a:spcAft>
                <a:spcPct val="0"/>
              </a:spcAft>
              <a:buClrTx/>
              <a:buSzTx/>
              <a:buFontTx/>
              <a:buNone/>
              <a:tabLst/>
              <a:defRPr/>
            </a:pPr>
            <a:fld id="{2CEE3B42-FCFD-414D-AFA7-A6B21E76F27A}" type="slidenum">
              <a:rPr kumimoji="0" lang="it-IT" altLang="it-IT" sz="1564"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l" defTabSz="1300460" rtl="0" eaLnBrk="0" fontAlgn="base" latinLnBrk="0" hangingPunct="0">
                <a:lnSpc>
                  <a:spcPct val="100000"/>
                </a:lnSpc>
                <a:spcBef>
                  <a:spcPct val="0"/>
                </a:spcBef>
                <a:spcAft>
                  <a:spcPct val="0"/>
                </a:spcAft>
                <a:buClrTx/>
                <a:buSzTx/>
                <a:buFontTx/>
                <a:buNone/>
                <a:tabLst/>
                <a:defRPr/>
              </a:pPr>
              <a:t>‹N›</a:t>
            </a:fld>
            <a:endParaRPr kumimoji="0" lang="it-IT" altLang="it-IT" sz="1564"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endParaRPr>
          </a:p>
        </p:txBody>
      </p:sp>
      <p:sp>
        <p:nvSpPr>
          <p:cNvPr id="19" name="Shape 122"/>
          <p:cNvSpPr/>
          <p:nvPr userDrawn="1"/>
        </p:nvSpPr>
        <p:spPr>
          <a:xfrm>
            <a:off x="11419218" y="9300922"/>
            <a:ext cx="1422519" cy="3429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200">
                <a:solidFill>
                  <a:srgbClr val="FEB900"/>
                </a:solidFill>
                <a:latin typeface="Urbs Display-Bold"/>
                <a:ea typeface="Urbs Display-Bold"/>
                <a:cs typeface="Urbs Display-Bold"/>
                <a:sym typeface="Urbs Display-Bold"/>
              </a:defRPr>
            </a:lvl1pPr>
          </a:lstStyle>
          <a:p>
            <a:r>
              <a:t>ROMA</a:t>
            </a:r>
          </a:p>
        </p:txBody>
      </p:sp>
      <p:sp>
        <p:nvSpPr>
          <p:cNvPr id="20" name="Shape 123"/>
          <p:cNvSpPr/>
          <p:nvPr userDrawn="1"/>
        </p:nvSpPr>
        <p:spPr>
          <a:xfrm>
            <a:off x="513942" y="9254488"/>
            <a:ext cx="4489606" cy="41036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21" name="Shape 124"/>
          <p:cNvSpPr/>
          <p:nvPr userDrawn="1"/>
        </p:nvSpPr>
        <p:spPr>
          <a:xfrm>
            <a:off x="-2567" y="-19744"/>
            <a:ext cx="13021119" cy="1102782"/>
          </a:xfrm>
          <a:prstGeom prst="rect">
            <a:avLst/>
          </a:prstGeom>
          <a:solidFill>
            <a:srgbClr val="9A142A"/>
          </a:solidFill>
          <a:ln w="12700">
            <a:miter lim="400000"/>
          </a:ln>
          <a:effectLst>
            <a:outerShdw blurRad="38100" dist="25400" dir="5400000" rotWithShape="0">
              <a:srgbClr val="9A142A">
                <a:alpha val="50000"/>
              </a:srgbClr>
            </a:outerShdw>
          </a:effectLst>
        </p:spPr>
        <p:txBody>
          <a:bodyPr lIns="50800" tIns="50800" rIns="50800" bIns="50800" anchor="ctr"/>
          <a:lstStyle/>
          <a:p>
            <a:pPr>
              <a:defRPr sz="2400">
                <a:solidFill>
                  <a:srgbClr val="FFFFFF"/>
                </a:solidFill>
              </a:defRPr>
            </a:pPr>
            <a:endParaRPr/>
          </a:p>
        </p:txBody>
      </p:sp>
      <p:sp>
        <p:nvSpPr>
          <p:cNvPr id="22" name="Shape 143"/>
          <p:cNvSpPr/>
          <p:nvPr userDrawn="1"/>
        </p:nvSpPr>
        <p:spPr>
          <a:xfrm>
            <a:off x="-8160" y="9267188"/>
            <a:ext cx="13021120" cy="514596"/>
          </a:xfrm>
          <a:prstGeom prst="rect">
            <a:avLst/>
          </a:prstGeom>
          <a:solidFill>
            <a:srgbClr val="9A14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23" name="Shape 151"/>
          <p:cNvSpPr/>
          <p:nvPr userDrawn="1"/>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24" name="Shape 152"/>
          <p:cNvSpPr/>
          <p:nvPr userDrawn="1"/>
        </p:nvSpPr>
        <p:spPr>
          <a:xfrm>
            <a:off x="11419218" y="9358435"/>
            <a:ext cx="1422519" cy="3429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200">
                <a:solidFill>
                  <a:srgbClr val="FEB900"/>
                </a:solidFill>
                <a:latin typeface="Urbs Display-Bold"/>
                <a:ea typeface="Urbs Display-Bold"/>
                <a:cs typeface="Urbs Display-Bold"/>
                <a:sym typeface="Urbs Display-Bold"/>
              </a:defRPr>
            </a:lvl1pPr>
          </a:lstStyle>
          <a:p>
            <a:r>
              <a:rPr dirty="0"/>
              <a:t>ROMA</a:t>
            </a:r>
          </a:p>
        </p:txBody>
      </p:sp>
      <p:sp>
        <p:nvSpPr>
          <p:cNvPr id="25" name="Shape 153"/>
          <p:cNvSpPr/>
          <p:nvPr userDrawn="1"/>
        </p:nvSpPr>
        <p:spPr>
          <a:xfrm>
            <a:off x="513942" y="9323008"/>
            <a:ext cx="4489606" cy="41036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pPr algn="l"/>
            <a:r>
              <a:rPr lang="it-IT" dirty="0" smtClean="0"/>
              <a:t>LUISS Guido </a:t>
            </a:r>
            <a:r>
              <a:rPr lang="it-IT" dirty="0" err="1" smtClean="0"/>
              <a:t>Carli</a:t>
            </a:r>
            <a:endParaRPr dirty="0"/>
          </a:p>
        </p:txBody>
      </p:sp>
      <p:sp>
        <p:nvSpPr>
          <p:cNvPr id="26" name="Shape 121"/>
          <p:cNvSpPr txBox="1">
            <a:spLocks/>
          </p:cNvSpPr>
          <p:nvPr userDrawn="1"/>
        </p:nvSpPr>
        <p:spPr bwMode="auto">
          <a:xfrm>
            <a:off x="6373998" y="9358435"/>
            <a:ext cx="344425" cy="288953"/>
          </a:xfrm>
          <a:prstGeom prst="rect">
            <a:avLst/>
          </a:prstGeom>
          <a:noFill/>
          <a:ln>
            <a:noFill/>
          </a:ln>
          <a:effectLst/>
          <a:extLst/>
        </p:spPr>
        <p:txBody>
          <a:bodyPr vert="horz" wrap="square" lIns="0" tIns="0" rIns="0" bIns="0" numCol="1" anchor="t" anchorCtr="0" compatLnSpc="1">
            <a:prstTxWarp prst="textNoShape">
              <a:avLst/>
            </a:prstTxWarp>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1300480" rtl="0" eaLnBrk="1" fontAlgn="auto" latinLnBrk="0" hangingPunct="1">
              <a:lnSpc>
                <a:spcPct val="100000"/>
              </a:lnSpc>
              <a:spcBef>
                <a:spcPts val="0"/>
              </a:spcBef>
              <a:spcAft>
                <a:spcPts val="0"/>
              </a:spcAft>
              <a:buClrTx/>
              <a:buSzTx/>
              <a:buFontTx/>
              <a:buNone/>
              <a:tabLst/>
              <a:defRPr kumimoji="0" sz="1400" b="0" i="0" u="none" strike="noStrike" cap="none" spc="0" normalizeH="0" baseline="0">
                <a:ln>
                  <a:noFill/>
                </a:ln>
                <a:solidFill>
                  <a:srgbClr val="FFFF00"/>
                </a:solidFill>
                <a:effectLst/>
                <a:uFillTx/>
                <a:latin typeface="Arial"/>
                <a:ea typeface="Arial"/>
                <a:cs typeface="Arial"/>
                <a:sym typeface="Arial"/>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fld id="{86CB4B4D-7CA3-9044-876B-883B54F8677D}" type="slidenum">
              <a:rPr lang="it-IT" smtClean="0"/>
              <a:pPr/>
              <a:t>‹N›</a:t>
            </a:fld>
            <a:endParaRPr lang="it-IT" dirty="0"/>
          </a:p>
        </p:txBody>
      </p:sp>
    </p:spTree>
    <p:extLst>
      <p:ext uri="{BB962C8B-B14F-4D97-AF65-F5344CB8AC3E}">
        <p14:creationId xmlns:p14="http://schemas.microsoft.com/office/powerpoint/2010/main" val="3063044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5467" y="2418927"/>
            <a:ext cx="11704320" cy="670334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Titolo 12"/>
          <p:cNvSpPr>
            <a:spLocks noGrp="1"/>
          </p:cNvSpPr>
          <p:nvPr>
            <p:ph type="title"/>
          </p:nvPr>
        </p:nvSpPr>
        <p:spPr/>
        <p:txBody>
          <a:bodyPr/>
          <a:lstStyle/>
          <a:p>
            <a:r>
              <a:rPr lang="it-IT"/>
              <a:t>Fare clic per modificare lo stile del titolo</a:t>
            </a:r>
          </a:p>
        </p:txBody>
      </p:sp>
      <p:sp>
        <p:nvSpPr>
          <p:cNvPr id="4"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5"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253F6C80-21FF-48C7-8A0C-D114A06B5410}"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6"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4289359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027290" y="6267592"/>
            <a:ext cx="11054080" cy="1937173"/>
          </a:xfrm>
        </p:spPr>
        <p:txBody>
          <a:bodyPr anchor="t"/>
          <a:lstStyle>
            <a:lvl1pPr algn="l">
              <a:defRPr sz="5689" b="1" cap="all"/>
            </a:lvl1pPr>
          </a:lstStyle>
          <a:p>
            <a:r>
              <a:rPr lang="it-IT"/>
              <a:t>Fare clic per modificare lo stile del titolo</a:t>
            </a:r>
          </a:p>
        </p:txBody>
      </p:sp>
      <p:sp>
        <p:nvSpPr>
          <p:cNvPr id="3" name="Segnaposto testo 2"/>
          <p:cNvSpPr>
            <a:spLocks noGrp="1"/>
          </p:cNvSpPr>
          <p:nvPr>
            <p:ph type="body" idx="1"/>
          </p:nvPr>
        </p:nvSpPr>
        <p:spPr>
          <a:xfrm>
            <a:off x="1027290" y="4133993"/>
            <a:ext cx="11054080" cy="2133599"/>
          </a:xfrm>
        </p:spPr>
        <p:txBody>
          <a:bodyPr anchor="b"/>
          <a:lstStyle>
            <a:lvl1pPr marL="0" indent="0">
              <a:buNone/>
              <a:defRPr sz="2844"/>
            </a:lvl1pPr>
            <a:lvl2pPr marL="650230" indent="0">
              <a:buNone/>
              <a:defRPr sz="2560"/>
            </a:lvl2pPr>
            <a:lvl3pPr marL="1300460" indent="0">
              <a:buNone/>
              <a:defRPr sz="2276"/>
            </a:lvl3pPr>
            <a:lvl4pPr marL="1950690" indent="0">
              <a:buNone/>
              <a:defRPr sz="1991"/>
            </a:lvl4pPr>
            <a:lvl5pPr marL="2600919" indent="0">
              <a:buNone/>
              <a:defRPr sz="1991"/>
            </a:lvl5pPr>
            <a:lvl6pPr marL="3251149" indent="0">
              <a:buNone/>
              <a:defRPr sz="1991"/>
            </a:lvl6pPr>
            <a:lvl7pPr marL="3901379" indent="0">
              <a:buNone/>
              <a:defRPr sz="1991"/>
            </a:lvl7pPr>
            <a:lvl8pPr marL="4551609" indent="0">
              <a:buNone/>
              <a:defRPr sz="1991"/>
            </a:lvl8pPr>
            <a:lvl9pPr marL="5201839" indent="0">
              <a:buNone/>
              <a:defRPr sz="1991"/>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5"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B5207A06-EEA9-4C63-8E41-42FB52ECC0FA}"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6"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2586337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50240" y="2009422"/>
            <a:ext cx="5743787" cy="6703343"/>
          </a:xfrm>
        </p:spPr>
        <p:txBody>
          <a:bodyPr/>
          <a:lstStyle>
            <a:lvl1pPr>
              <a:defRPr sz="3982"/>
            </a:lvl1pPr>
            <a:lvl2pPr>
              <a:defRPr sz="3413"/>
            </a:lvl2pPr>
            <a:lvl3pPr>
              <a:defRPr sz="2844"/>
            </a:lvl3pPr>
            <a:lvl4pPr>
              <a:defRPr sz="2560"/>
            </a:lvl4pPr>
            <a:lvl5pPr>
              <a:defRPr sz="2560"/>
            </a:lvl5pPr>
            <a:lvl6pPr>
              <a:defRPr sz="2560"/>
            </a:lvl6pPr>
            <a:lvl7pPr>
              <a:defRPr sz="2560"/>
            </a:lvl7pPr>
            <a:lvl8pPr>
              <a:defRPr sz="2560"/>
            </a:lvl8pPr>
            <a:lvl9pPr>
              <a:defRPr sz="256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610773" y="2009422"/>
            <a:ext cx="5743787" cy="6703343"/>
          </a:xfrm>
        </p:spPr>
        <p:txBody>
          <a:bodyPr/>
          <a:lstStyle>
            <a:lvl1pPr>
              <a:defRPr sz="3982"/>
            </a:lvl1pPr>
            <a:lvl2pPr>
              <a:defRPr sz="3413"/>
            </a:lvl2pPr>
            <a:lvl3pPr>
              <a:defRPr sz="2844"/>
            </a:lvl3pPr>
            <a:lvl4pPr>
              <a:defRPr sz="2560"/>
            </a:lvl4pPr>
            <a:lvl5pPr>
              <a:defRPr sz="2560"/>
            </a:lvl5pPr>
            <a:lvl6pPr>
              <a:defRPr sz="2560"/>
            </a:lvl6pPr>
            <a:lvl7pPr>
              <a:defRPr sz="2560"/>
            </a:lvl7pPr>
            <a:lvl8pPr>
              <a:defRPr sz="2560"/>
            </a:lvl8pPr>
            <a:lvl9pPr>
              <a:defRPr sz="256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6"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FA2E4FF9-77DF-488C-B8E1-694773B8A5E0}"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7"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659067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50240" y="390596"/>
            <a:ext cx="11704320" cy="16256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50240" y="2183272"/>
            <a:ext cx="5746045" cy="909884"/>
          </a:xfr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a:t>Fare clic per modificare stili del testo dello schema</a:t>
            </a:r>
          </a:p>
        </p:txBody>
      </p:sp>
      <p:sp>
        <p:nvSpPr>
          <p:cNvPr id="4" name="Segnaposto contenuto 3"/>
          <p:cNvSpPr>
            <a:spLocks noGrp="1"/>
          </p:cNvSpPr>
          <p:nvPr>
            <p:ph sz="half" idx="2"/>
          </p:nvPr>
        </p:nvSpPr>
        <p:spPr>
          <a:xfrm>
            <a:off x="650240" y="3093155"/>
            <a:ext cx="5746045" cy="5619610"/>
          </a:xfrm>
        </p:spPr>
        <p:txBody>
          <a:bodyPr/>
          <a:lstStyle>
            <a:lvl1pPr>
              <a:defRPr sz="3413"/>
            </a:lvl1pPr>
            <a:lvl2pPr>
              <a:defRPr sz="2844"/>
            </a:lvl2pPr>
            <a:lvl3pPr>
              <a:defRPr sz="2560"/>
            </a:lvl3pPr>
            <a:lvl4pPr>
              <a:defRPr sz="2276"/>
            </a:lvl4pPr>
            <a:lvl5pPr>
              <a:defRPr sz="2276"/>
            </a:lvl5pPr>
            <a:lvl6pPr>
              <a:defRPr sz="2276"/>
            </a:lvl6pPr>
            <a:lvl7pPr>
              <a:defRPr sz="2276"/>
            </a:lvl7pPr>
            <a:lvl8pPr>
              <a:defRPr sz="2276"/>
            </a:lvl8pPr>
            <a:lvl9pPr>
              <a:defRPr sz="2276"/>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606259" y="2183272"/>
            <a:ext cx="5748302" cy="909884"/>
          </a:xfr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a:t>Fare clic per modificare stili del testo dello schema</a:t>
            </a:r>
          </a:p>
        </p:txBody>
      </p:sp>
      <p:sp>
        <p:nvSpPr>
          <p:cNvPr id="6" name="Segnaposto contenuto 5"/>
          <p:cNvSpPr>
            <a:spLocks noGrp="1"/>
          </p:cNvSpPr>
          <p:nvPr>
            <p:ph sz="quarter" idx="4"/>
          </p:nvPr>
        </p:nvSpPr>
        <p:spPr>
          <a:xfrm>
            <a:off x="6606259" y="3093155"/>
            <a:ext cx="5748302" cy="5619610"/>
          </a:xfrm>
        </p:spPr>
        <p:txBody>
          <a:bodyPr/>
          <a:lstStyle>
            <a:lvl1pPr>
              <a:defRPr sz="3413"/>
            </a:lvl1pPr>
            <a:lvl2pPr>
              <a:defRPr sz="2844"/>
            </a:lvl2pPr>
            <a:lvl3pPr>
              <a:defRPr sz="2560"/>
            </a:lvl3pPr>
            <a:lvl4pPr>
              <a:defRPr sz="2276"/>
            </a:lvl4pPr>
            <a:lvl5pPr>
              <a:defRPr sz="2276"/>
            </a:lvl5pPr>
            <a:lvl6pPr>
              <a:defRPr sz="2276"/>
            </a:lvl6pPr>
            <a:lvl7pPr>
              <a:defRPr sz="2276"/>
            </a:lvl7pPr>
            <a:lvl8pPr>
              <a:defRPr sz="2276"/>
            </a:lvl8pPr>
            <a:lvl9pPr>
              <a:defRPr sz="2276"/>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8"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3C6F7208-0B60-4CEF-8EFE-C60847C27C0A}"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9"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2180196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4"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7A686027-5CAD-482D-852F-BA1685404C9C}"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5"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2789415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3"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2494A695-37D1-4365-81C9-7F2BF14D2456}"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4"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1889216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50241" y="388338"/>
            <a:ext cx="4278490" cy="1652693"/>
          </a:xfrm>
        </p:spPr>
        <p:txBody>
          <a:bodyPr anchor="b"/>
          <a:lstStyle>
            <a:lvl1pPr algn="l">
              <a:defRPr sz="2844" b="1"/>
            </a:lvl1pPr>
          </a:lstStyle>
          <a:p>
            <a:r>
              <a:rPr lang="it-IT"/>
              <a:t>Fare clic per modificare lo stile del titolo</a:t>
            </a:r>
          </a:p>
        </p:txBody>
      </p:sp>
      <p:sp>
        <p:nvSpPr>
          <p:cNvPr id="3" name="Segnaposto contenuto 2"/>
          <p:cNvSpPr>
            <a:spLocks noGrp="1"/>
          </p:cNvSpPr>
          <p:nvPr>
            <p:ph idx="1"/>
          </p:nvPr>
        </p:nvSpPr>
        <p:spPr>
          <a:xfrm>
            <a:off x="5084516" y="388339"/>
            <a:ext cx="7270044" cy="8324427"/>
          </a:xfrm>
        </p:spPr>
        <p:txBody>
          <a:bodyPr/>
          <a:lstStyle>
            <a:lvl1pPr>
              <a:defRPr sz="4551"/>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50241" y="2041032"/>
            <a:ext cx="4278490" cy="6671734"/>
          </a:xfrm>
        </p:spPr>
        <p:txBody>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6"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C33CBDFC-F240-4320-A237-E21E46217D47}"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7"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3633064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49032" y="6827520"/>
            <a:ext cx="7802880" cy="806027"/>
          </a:xfrm>
        </p:spPr>
        <p:txBody>
          <a:bodyPr anchor="b"/>
          <a:lstStyle>
            <a:lvl1pPr algn="l">
              <a:defRPr sz="2844" b="1"/>
            </a:lvl1pPr>
          </a:lstStyle>
          <a:p>
            <a:r>
              <a:rPr lang="it-IT"/>
              <a:t>Fare clic per modificare lo stile del titolo</a:t>
            </a:r>
          </a:p>
        </p:txBody>
      </p:sp>
      <p:sp>
        <p:nvSpPr>
          <p:cNvPr id="3" name="Segnaposto immagine 2"/>
          <p:cNvSpPr>
            <a:spLocks noGrp="1"/>
          </p:cNvSpPr>
          <p:nvPr>
            <p:ph type="pic" idx="1"/>
          </p:nvPr>
        </p:nvSpPr>
        <p:spPr>
          <a:xfrm>
            <a:off x="2549032" y="871502"/>
            <a:ext cx="7802880" cy="5852160"/>
          </a:xfrm>
        </p:spPr>
        <p:txBody>
          <a:bodyPr/>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pPr lvl="0"/>
            <a:endParaRPr lang="it-IT" noProof="0"/>
          </a:p>
        </p:txBody>
      </p:sp>
      <p:sp>
        <p:nvSpPr>
          <p:cNvPr id="4" name="Segnaposto testo 3"/>
          <p:cNvSpPr>
            <a:spLocks noGrp="1"/>
          </p:cNvSpPr>
          <p:nvPr>
            <p:ph type="body" sz="half" idx="2"/>
          </p:nvPr>
        </p:nvSpPr>
        <p:spPr>
          <a:xfrm>
            <a:off x="2549032" y="7633547"/>
            <a:ext cx="7802880" cy="1144693"/>
          </a:xfrm>
        </p:spPr>
        <p:txBody>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6"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9ECCB3EE-7F04-4207-8D7F-B8E05D7B0501}"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7"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188129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 Centrato">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Titolo Testo</a:t>
            </a:r>
          </a:p>
        </p:txBody>
      </p:sp>
      <p:sp>
        <p:nvSpPr>
          <p:cNvPr id="31" name="Shape 3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5"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2E1C4B63-1836-44E7-9A53-1B45C15FD262}"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6"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679276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428480" y="1088249"/>
            <a:ext cx="2926080" cy="7624516"/>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50240" y="1088249"/>
            <a:ext cx="8561493" cy="7624516"/>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
        <p:nvSpPr>
          <p:cNvPr id="5" name="Rectangle 5"/>
          <p:cNvSpPr>
            <a:spLocks noGrp="1" noChangeArrowheads="1"/>
          </p:cNvSpPr>
          <p:nvPr>
            <p:ph type="sldNum" sz="quarter" idx="11"/>
          </p:nvPr>
        </p:nvSpPr>
        <p:spPr>
          <a:ln/>
        </p:spPr>
        <p:txBody>
          <a:bodyPr/>
          <a:lstStyle>
            <a:lvl1pPr>
              <a:defRPr/>
            </a:lvl1pPr>
          </a:lstStyle>
          <a:p>
            <a:pPr defTabSz="1300460" fontAlgn="base">
              <a:spcBef>
                <a:spcPct val="0"/>
              </a:spcBef>
              <a:spcAft>
                <a:spcPct val="0"/>
              </a:spcAft>
              <a:defRPr/>
            </a:pPr>
            <a:fld id="{D3DBC009-453F-4BFE-9BE4-B96DAEAB6F3E}"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6" name="Rectangle 8"/>
          <p:cNvSpPr>
            <a:spLocks noGrp="1" noChangeArrowheads="1"/>
          </p:cNvSpPr>
          <p:nvPr>
            <p:ph type="ftr" sz="quarter" idx="12"/>
          </p:nvPr>
        </p:nvSpPr>
        <p:spPr>
          <a:ln/>
        </p:spPr>
        <p:txBody>
          <a:bodyPr/>
          <a:lstStyle>
            <a:lvl1pPr>
              <a:defRPr/>
            </a:lvl1pPr>
          </a:lstStyle>
          <a:p>
            <a:pPr defTabSz="1300460" fontAlgn="base">
              <a:spcBef>
                <a:spcPct val="0"/>
              </a:spcBef>
              <a:spcAft>
                <a:spcPct val="0"/>
              </a:spcAft>
              <a:defRPr/>
            </a:pPr>
            <a:endParaRPr lang="it-IT" kern="1200">
              <a:solidFill>
                <a:srgbClr val="808080"/>
              </a:solidFill>
            </a:endParaRPr>
          </a:p>
        </p:txBody>
      </p:sp>
    </p:spTree>
    <p:extLst>
      <p:ext uri="{BB962C8B-B14F-4D97-AF65-F5344CB8AC3E}">
        <p14:creationId xmlns:p14="http://schemas.microsoft.com/office/powerpoint/2010/main" val="402161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Foto - Verticale">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Titolo Testo</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Corpo livello uno</a:t>
            </a:r>
          </a:p>
          <a:p>
            <a:pPr lvl="1"/>
            <a:r>
              <a:t>Corpo livello due</a:t>
            </a:r>
          </a:p>
          <a:p>
            <a:pPr lvl="2"/>
            <a:r>
              <a:t>Corpo livello tre</a:t>
            </a:r>
          </a:p>
          <a:p>
            <a:pPr lvl="3"/>
            <a:r>
              <a:t>Corpo livello quattro</a:t>
            </a:r>
          </a:p>
          <a:p>
            <a:pPr lvl="4"/>
            <a:r>
              <a:t>Corpo livello cinque</a:t>
            </a:r>
          </a:p>
        </p:txBody>
      </p:sp>
      <p:sp>
        <p:nvSpPr>
          <p:cNvPr id="41" name="Shape 4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Titolo Testo</a:t>
            </a:r>
          </a:p>
        </p:txBody>
      </p:sp>
      <p:sp>
        <p:nvSpPr>
          <p:cNvPr id="49" name="Shape 49"/>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olo e punti elenco">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Titolo Testo</a:t>
            </a:r>
          </a:p>
        </p:txBody>
      </p:sp>
      <p:sp>
        <p:nvSpPr>
          <p:cNvPr id="57" name="Shape 57"/>
          <p:cNvSpPr>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58" name="Shape 58"/>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unti elenco">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76" name="Shape 76"/>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–Giovanni Mela</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“Inserisci qui una citazione”. </a:t>
            </a:r>
          </a:p>
        </p:txBody>
      </p:sp>
      <p:sp>
        <p:nvSpPr>
          <p:cNvPr id="95" name="Shape 9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ags" Target="../tags/tag1.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3.jpe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Titolo Testo</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6" r:id="rId6"/>
    <p:sldLayoutId id="2147483657" r:id="rId7"/>
    <p:sldLayoutId id="2147483658" r:id="rId8"/>
    <p:sldLayoutId id="2147483659" r:id="rId9"/>
    <p:sldLayoutId id="2147483661" r:id="rId10"/>
  </p:sldLayoutIdLst>
  <p:transition spd="med"/>
  <p:hf hdr="0" ftr="0" dt="0"/>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18224500" marR="0" indent="-160020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18669000" marR="0" indent="-160020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19113500" marR="0" indent="-160020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19558000" marR="0" indent="-160020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13850" y="1088249"/>
            <a:ext cx="9640711" cy="715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650240" y="2009422"/>
            <a:ext cx="11704320" cy="6703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100" name="Rectangle 4"/>
          <p:cNvSpPr>
            <a:spLocks noGrp="1" noChangeArrowheads="1"/>
          </p:cNvSpPr>
          <p:nvPr>
            <p:ph type="dt" sz="half" idx="2"/>
          </p:nvPr>
        </p:nvSpPr>
        <p:spPr bwMode="auto">
          <a:xfrm>
            <a:off x="666046" y="9387840"/>
            <a:ext cx="1395307" cy="27996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80" b="0">
                <a:solidFill>
                  <a:schemeClr val="bg2"/>
                </a:solidFill>
                <a:latin typeface="Arial" pitchFamily="34" charset="0"/>
                <a:ea typeface="+mn-ea"/>
                <a:cs typeface="Arial" pitchFamily="34" charset="0"/>
              </a:defRPr>
            </a:lvl1pPr>
          </a:lstStyle>
          <a:p>
            <a:pPr defTabSz="1300460" fontAlgn="base">
              <a:spcBef>
                <a:spcPct val="0"/>
              </a:spcBef>
              <a:spcAft>
                <a:spcPct val="0"/>
              </a:spcAft>
              <a:defRPr/>
            </a:pPr>
            <a:endParaRPr lang="it-IT" kern="1200">
              <a:solidFill>
                <a:srgbClr val="808080"/>
              </a:solidFill>
            </a:endParaRPr>
          </a:p>
        </p:txBody>
      </p:sp>
      <p:sp>
        <p:nvSpPr>
          <p:cNvPr id="4101" name="Rectangle 5"/>
          <p:cNvSpPr>
            <a:spLocks noGrp="1" noChangeArrowheads="1"/>
          </p:cNvSpPr>
          <p:nvPr>
            <p:ph type="sldNum" sz="quarter" idx="4"/>
          </p:nvPr>
        </p:nvSpPr>
        <p:spPr bwMode="auto">
          <a:xfrm>
            <a:off x="11568853" y="9385584"/>
            <a:ext cx="785707" cy="28448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80" b="0">
                <a:solidFill>
                  <a:schemeClr val="bg2"/>
                </a:solidFill>
                <a:cs typeface="Arial" panose="020B0604020202020204" pitchFamily="34" charset="0"/>
              </a:defRPr>
            </a:lvl1pPr>
          </a:lstStyle>
          <a:p>
            <a:pPr defTabSz="1300460" fontAlgn="base">
              <a:spcBef>
                <a:spcPct val="0"/>
              </a:spcBef>
              <a:spcAft>
                <a:spcPct val="0"/>
              </a:spcAft>
              <a:defRPr/>
            </a:pPr>
            <a:fld id="{EE352084-9BB7-4F59-8189-208AF4DA6A58}" type="slidenum">
              <a:rPr lang="it-IT" altLang="it-IT" kern="1200" smtClean="0">
                <a:solidFill>
                  <a:srgbClr val="808080"/>
                </a:solidFill>
                <a:ea typeface="MS PGothic" panose="020B0600070205080204" pitchFamily="34" charset="-128"/>
              </a:rPr>
              <a:pPr defTabSz="1300460" fontAlgn="base">
                <a:spcBef>
                  <a:spcPct val="0"/>
                </a:spcBef>
                <a:spcAft>
                  <a:spcPct val="0"/>
                </a:spcAft>
                <a:defRPr/>
              </a:pPr>
              <a:t>‹N›</a:t>
            </a:fld>
            <a:endParaRPr lang="it-IT" altLang="it-IT" kern="1200">
              <a:solidFill>
                <a:srgbClr val="808080"/>
              </a:solidFill>
              <a:ea typeface="MS PGothic" panose="020B0600070205080204" pitchFamily="34" charset="-128"/>
            </a:endParaRPr>
          </a:p>
        </p:txBody>
      </p:sp>
      <p:sp>
        <p:nvSpPr>
          <p:cNvPr id="4104" name="Rectangle 8"/>
          <p:cNvSpPr>
            <a:spLocks noGrp="1" noChangeArrowheads="1"/>
          </p:cNvSpPr>
          <p:nvPr>
            <p:ph type="ftr" sz="quarter" idx="3"/>
          </p:nvPr>
        </p:nvSpPr>
        <p:spPr bwMode="auto">
          <a:xfrm>
            <a:off x="4443307" y="9365262"/>
            <a:ext cx="4118187" cy="32512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22" b="0">
                <a:solidFill>
                  <a:schemeClr val="bg2"/>
                </a:solidFill>
                <a:latin typeface="Arial" pitchFamily="34" charset="0"/>
                <a:ea typeface="+mn-ea"/>
                <a:cs typeface="Arial" pitchFamily="34" charset="0"/>
              </a:defRPr>
            </a:lvl1pPr>
          </a:lstStyle>
          <a:p>
            <a:pPr defTabSz="1300460" fontAlgn="base">
              <a:spcBef>
                <a:spcPct val="0"/>
              </a:spcBef>
              <a:spcAft>
                <a:spcPct val="0"/>
              </a:spcAft>
              <a:defRPr/>
            </a:pPr>
            <a:endParaRPr lang="it-IT" kern="1200">
              <a:solidFill>
                <a:srgbClr val="808080"/>
              </a:solidFill>
            </a:endParaRPr>
          </a:p>
        </p:txBody>
      </p:sp>
      <p:sp>
        <p:nvSpPr>
          <p:cNvPr id="1031" name="Rectangle 9"/>
          <p:cNvSpPr>
            <a:spLocks noChangeArrowheads="1"/>
          </p:cNvSpPr>
          <p:nvPr>
            <p:custDataLst>
              <p:tags r:id="rId13"/>
            </p:custDataLst>
          </p:nvPr>
        </p:nvSpPr>
        <p:spPr bwMode="auto">
          <a:xfrm>
            <a:off x="767645" y="9051432"/>
            <a:ext cx="11469511" cy="126436"/>
          </a:xfrm>
          <a:prstGeom prst="rect">
            <a:avLst/>
          </a:prstGeom>
          <a:solidFill>
            <a:srgbClr val="1165C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3127" tIns="66563" rIns="133127" bIns="66563" anchor="ctr"/>
          <a:lstStyle>
            <a:lvl1pPr defTabSz="935038">
              <a:defRPr b="1">
                <a:solidFill>
                  <a:schemeClr val="tx1"/>
                </a:solidFill>
                <a:latin typeface="Arial" panose="020B0604020202020204" pitchFamily="34" charset="0"/>
                <a:ea typeface="MS PGothic" panose="020B0600070205080204" pitchFamily="34" charset="-128"/>
              </a:defRPr>
            </a:lvl1pPr>
            <a:lvl2pPr marL="742950" indent="-285750" defTabSz="935038">
              <a:defRPr b="1">
                <a:solidFill>
                  <a:schemeClr val="tx1"/>
                </a:solidFill>
                <a:latin typeface="Arial" panose="020B0604020202020204" pitchFamily="34" charset="0"/>
                <a:ea typeface="MS PGothic" panose="020B0600070205080204" pitchFamily="34" charset="-128"/>
              </a:defRPr>
            </a:lvl2pPr>
            <a:lvl3pPr marL="1143000" indent="-228600" defTabSz="935038">
              <a:defRPr b="1">
                <a:solidFill>
                  <a:schemeClr val="tx1"/>
                </a:solidFill>
                <a:latin typeface="Arial" panose="020B0604020202020204" pitchFamily="34" charset="0"/>
                <a:ea typeface="MS PGothic" panose="020B0600070205080204" pitchFamily="34" charset="-128"/>
              </a:defRPr>
            </a:lvl3pPr>
            <a:lvl4pPr marL="1600200" indent="-228600" defTabSz="935038">
              <a:defRPr b="1">
                <a:solidFill>
                  <a:schemeClr val="tx1"/>
                </a:solidFill>
                <a:latin typeface="Arial" panose="020B0604020202020204" pitchFamily="34" charset="0"/>
                <a:ea typeface="MS PGothic" panose="020B0600070205080204" pitchFamily="34" charset="-128"/>
              </a:defRPr>
            </a:lvl4pPr>
            <a:lvl5pPr marL="2057400" indent="-228600" defTabSz="935038">
              <a:defRPr b="1">
                <a:solidFill>
                  <a:schemeClr val="tx1"/>
                </a:solidFill>
                <a:latin typeface="Arial" panose="020B0604020202020204" pitchFamily="34" charset="0"/>
                <a:ea typeface="MS PGothic" panose="020B0600070205080204" pitchFamily="34" charset="-128"/>
              </a:defRPr>
            </a:lvl5pPr>
            <a:lvl6pPr marL="25146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ctr" defTabSz="1329811" rtl="0" eaLnBrk="1" fontAlgn="base" latinLnBrk="0" hangingPunct="1">
              <a:lnSpc>
                <a:spcPct val="100000"/>
              </a:lnSpc>
              <a:spcBef>
                <a:spcPct val="0"/>
              </a:spcBef>
              <a:spcAft>
                <a:spcPct val="0"/>
              </a:spcAft>
              <a:buClrTx/>
              <a:buSzTx/>
              <a:buFontTx/>
              <a:buNone/>
              <a:tabLst/>
              <a:defRPr/>
            </a:pPr>
            <a:endParaRPr kumimoji="0" lang="it-IT" altLang="it-IT" sz="2702" b="1" i="0" u="none" strike="noStrike" kern="1200" cap="none" spc="0" normalizeH="0" baseline="0" noProof="0">
              <a:ln>
                <a:noFill/>
              </a:ln>
              <a:solidFill>
                <a:srgbClr val="000000"/>
              </a:solidFill>
              <a:effectLst/>
              <a:uLnTx/>
              <a:uFillTx/>
              <a:latin typeface="Book Antiqua" panose="02040602050305030304" pitchFamily="18" charset="0"/>
              <a:ea typeface="MS PGothic" panose="020B0600070205080204" pitchFamily="34" charset="-128"/>
              <a:cs typeface="+mn-cs"/>
            </a:endParaRPr>
          </a:p>
        </p:txBody>
      </p:sp>
      <p:pic>
        <p:nvPicPr>
          <p:cNvPr id="1032" name="Picture 11" descr="New Logo SAVE 20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6046" y="268677"/>
            <a:ext cx="1907822" cy="1347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7"/>
          <p:cNvSpPr>
            <a:spLocks noChangeArrowheads="1"/>
          </p:cNvSpPr>
          <p:nvPr>
            <p:custDataLst>
              <p:tags r:id="rId14"/>
            </p:custDataLst>
          </p:nvPr>
        </p:nvSpPr>
        <p:spPr bwMode="auto">
          <a:xfrm>
            <a:off x="2713849" y="984392"/>
            <a:ext cx="9523307" cy="167076"/>
          </a:xfrm>
          <a:prstGeom prst="rect">
            <a:avLst/>
          </a:prstGeom>
          <a:solidFill>
            <a:srgbClr val="1165C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3127" tIns="66563" rIns="133127" bIns="66563" anchor="ctr"/>
          <a:lstStyle>
            <a:lvl1pPr defTabSz="935038">
              <a:defRPr b="1">
                <a:solidFill>
                  <a:schemeClr val="tx1"/>
                </a:solidFill>
                <a:latin typeface="Arial" panose="020B0604020202020204" pitchFamily="34" charset="0"/>
                <a:ea typeface="MS PGothic" panose="020B0600070205080204" pitchFamily="34" charset="-128"/>
              </a:defRPr>
            </a:lvl1pPr>
            <a:lvl2pPr marL="742950" indent="-285750" defTabSz="935038">
              <a:defRPr b="1">
                <a:solidFill>
                  <a:schemeClr val="tx1"/>
                </a:solidFill>
                <a:latin typeface="Arial" panose="020B0604020202020204" pitchFamily="34" charset="0"/>
                <a:ea typeface="MS PGothic" panose="020B0600070205080204" pitchFamily="34" charset="-128"/>
              </a:defRPr>
            </a:lvl2pPr>
            <a:lvl3pPr marL="1143000" indent="-228600" defTabSz="935038">
              <a:defRPr b="1">
                <a:solidFill>
                  <a:schemeClr val="tx1"/>
                </a:solidFill>
                <a:latin typeface="Arial" panose="020B0604020202020204" pitchFamily="34" charset="0"/>
                <a:ea typeface="MS PGothic" panose="020B0600070205080204" pitchFamily="34" charset="-128"/>
              </a:defRPr>
            </a:lvl3pPr>
            <a:lvl4pPr marL="1600200" indent="-228600" defTabSz="935038">
              <a:defRPr b="1">
                <a:solidFill>
                  <a:schemeClr val="tx1"/>
                </a:solidFill>
                <a:latin typeface="Arial" panose="020B0604020202020204" pitchFamily="34" charset="0"/>
                <a:ea typeface="MS PGothic" panose="020B0600070205080204" pitchFamily="34" charset="-128"/>
              </a:defRPr>
            </a:lvl4pPr>
            <a:lvl5pPr marL="2057400" indent="-228600" defTabSz="935038">
              <a:defRPr b="1">
                <a:solidFill>
                  <a:schemeClr val="tx1"/>
                </a:solidFill>
                <a:latin typeface="Arial" panose="020B0604020202020204" pitchFamily="34" charset="0"/>
                <a:ea typeface="MS PGothic" panose="020B0600070205080204" pitchFamily="34" charset="-128"/>
              </a:defRPr>
            </a:lvl5pPr>
            <a:lvl6pPr marL="25146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935038"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ctr" defTabSz="1329811" rtl="0" eaLnBrk="1" fontAlgn="base" latinLnBrk="0" hangingPunct="1">
              <a:lnSpc>
                <a:spcPct val="100000"/>
              </a:lnSpc>
              <a:spcBef>
                <a:spcPct val="0"/>
              </a:spcBef>
              <a:spcAft>
                <a:spcPct val="0"/>
              </a:spcAft>
              <a:buClrTx/>
              <a:buSzTx/>
              <a:buFontTx/>
              <a:buNone/>
              <a:tabLst/>
              <a:defRPr/>
            </a:pPr>
            <a:endParaRPr kumimoji="0" lang="it-IT" altLang="it-IT" sz="2702" b="1" i="0" u="none" strike="noStrike" kern="1200" cap="none" spc="0" normalizeH="0" baseline="0" noProof="0">
              <a:ln>
                <a:noFill/>
              </a:ln>
              <a:solidFill>
                <a:srgbClr val="000000"/>
              </a:solidFill>
              <a:effectLst/>
              <a:uLnTx/>
              <a:uFillTx/>
              <a:latin typeface="Book Antiqua" panose="02040602050305030304" pitchFamily="18" charset="0"/>
              <a:ea typeface="MS PGothic" panose="020B0600070205080204" pitchFamily="34" charset="-128"/>
              <a:cs typeface="+mn-cs"/>
            </a:endParaRPr>
          </a:p>
        </p:txBody>
      </p:sp>
      <p:sp>
        <p:nvSpPr>
          <p:cNvPr id="1034" name="Rectangle 13"/>
          <p:cNvSpPr>
            <a:spLocks noChangeArrowheads="1"/>
          </p:cNvSpPr>
          <p:nvPr/>
        </p:nvSpPr>
        <p:spPr bwMode="auto">
          <a:xfrm>
            <a:off x="2713850" y="1081476"/>
            <a:ext cx="9640711" cy="927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marL="0" marR="0" lvl="0" indent="0" algn="l" defTabSz="1300460" rtl="0" eaLnBrk="1" fontAlgn="base" latinLnBrk="0" hangingPunct="1">
              <a:lnSpc>
                <a:spcPct val="100000"/>
              </a:lnSpc>
              <a:spcBef>
                <a:spcPct val="0"/>
              </a:spcBef>
              <a:spcAft>
                <a:spcPct val="0"/>
              </a:spcAft>
              <a:buClrTx/>
              <a:buSzTx/>
              <a:buFontTx/>
              <a:buNone/>
              <a:tabLst/>
              <a:defRPr/>
            </a:pPr>
            <a:endParaRPr kumimoji="0" lang="it-IT" altLang="it-IT" sz="2560" b="1"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
        <p:nvSpPr>
          <p:cNvPr id="1035" name="Line 4"/>
          <p:cNvSpPr>
            <a:spLocks noChangeShapeType="1"/>
          </p:cNvSpPr>
          <p:nvPr/>
        </p:nvSpPr>
        <p:spPr bwMode="auto">
          <a:xfrm>
            <a:off x="670561" y="2009422"/>
            <a:ext cx="11566595" cy="0"/>
          </a:xfrm>
          <a:prstGeom prst="line">
            <a:avLst/>
          </a:prstGeom>
          <a:noFill/>
          <a:ln w="12700">
            <a:solidFill>
              <a:srgbClr val="1165C1"/>
            </a:solidFill>
            <a:round/>
            <a:headEnd/>
            <a:tailEnd/>
          </a:ln>
          <a:extLst>
            <a:ext uri="{909E8E84-426E-40DD-AFC4-6F175D3DCCD1}">
              <a14:hiddenFill xmlns:a14="http://schemas.microsoft.com/office/drawing/2010/main">
                <a:noFill/>
              </a14:hiddenFill>
            </a:ext>
          </a:extLst>
        </p:spPr>
        <p:txBody>
          <a:bodyPr wrap="none" anchor="ctr"/>
          <a:lstStyle/>
          <a:p>
            <a:pPr marL="0" marR="0" lvl="0" indent="0" algn="l" defTabSz="1300460" rtl="0" eaLnBrk="0" fontAlgn="base" latinLnBrk="0" hangingPunct="0">
              <a:lnSpc>
                <a:spcPct val="100000"/>
              </a:lnSpc>
              <a:spcBef>
                <a:spcPct val="0"/>
              </a:spcBef>
              <a:spcAft>
                <a:spcPct val="0"/>
              </a:spcAft>
              <a:buClrTx/>
              <a:buSzTx/>
              <a:buFontTx/>
              <a:buNone/>
              <a:tabLst/>
              <a:defRPr/>
            </a:pPr>
            <a:endParaRPr kumimoji="0" lang="it-IT" sz="2560" b="1"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4974056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rtl="0" eaLnBrk="0" fontAlgn="base" hangingPunct="0">
        <a:spcBef>
          <a:spcPct val="0"/>
        </a:spcBef>
        <a:spcAft>
          <a:spcPct val="0"/>
        </a:spcAft>
        <a:defRPr b="1">
          <a:solidFill>
            <a:schemeClr val="tx1"/>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MS PGothic" panose="020B0600070205080204" pitchFamily="34" charset="-128"/>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MS PGothic" panose="020B0600070205080204" pitchFamily="34" charset="-128"/>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MS PGothic" panose="020B0600070205080204" pitchFamily="34" charset="-128"/>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MS PGothic" panose="020B0600070205080204" pitchFamily="34" charset="-128"/>
          <a:cs typeface="ＭＳ Ｐゴシック" charset="0"/>
        </a:defRPr>
      </a:lvl5pPr>
      <a:lvl6pPr marL="650230" algn="l" rtl="0" fontAlgn="base">
        <a:spcBef>
          <a:spcPct val="0"/>
        </a:spcBef>
        <a:spcAft>
          <a:spcPct val="0"/>
        </a:spcAft>
        <a:defRPr b="1">
          <a:solidFill>
            <a:schemeClr val="tx1"/>
          </a:solidFill>
          <a:latin typeface="Arial" pitchFamily="34" charset="0"/>
        </a:defRPr>
      </a:lvl6pPr>
      <a:lvl7pPr marL="1300460" algn="l" rtl="0" fontAlgn="base">
        <a:spcBef>
          <a:spcPct val="0"/>
        </a:spcBef>
        <a:spcAft>
          <a:spcPct val="0"/>
        </a:spcAft>
        <a:defRPr b="1">
          <a:solidFill>
            <a:schemeClr val="tx1"/>
          </a:solidFill>
          <a:latin typeface="Arial" pitchFamily="34" charset="0"/>
        </a:defRPr>
      </a:lvl7pPr>
      <a:lvl8pPr marL="1950690" algn="l" rtl="0" fontAlgn="base">
        <a:spcBef>
          <a:spcPct val="0"/>
        </a:spcBef>
        <a:spcAft>
          <a:spcPct val="0"/>
        </a:spcAft>
        <a:defRPr b="1">
          <a:solidFill>
            <a:schemeClr val="tx1"/>
          </a:solidFill>
          <a:latin typeface="Arial" pitchFamily="34" charset="0"/>
        </a:defRPr>
      </a:lvl8pPr>
      <a:lvl9pPr marL="2600919" algn="l" rtl="0" fontAlgn="base">
        <a:spcBef>
          <a:spcPct val="0"/>
        </a:spcBef>
        <a:spcAft>
          <a:spcPct val="0"/>
        </a:spcAft>
        <a:defRPr b="1">
          <a:solidFill>
            <a:schemeClr val="tx1"/>
          </a:solidFill>
          <a:latin typeface="Arial" pitchFamily="34" charset="0"/>
        </a:defRPr>
      </a:lvl9pPr>
    </p:titleStyle>
    <p:bodyStyle>
      <a:lvl1pPr marL="487672" indent="-487672" algn="l" rtl="0" eaLnBrk="0" fontAlgn="base" hangingPunct="0">
        <a:spcBef>
          <a:spcPct val="20000"/>
        </a:spcBef>
        <a:spcAft>
          <a:spcPct val="0"/>
        </a:spcAft>
        <a:buFont typeface="Wingdings" panose="05000000000000000000" pitchFamily="2" charset="2"/>
        <a:buChar char="Ø"/>
        <a:defRPr>
          <a:solidFill>
            <a:schemeClr val="tx1"/>
          </a:solidFill>
          <a:latin typeface="+mn-lt"/>
          <a:ea typeface="MS PGothic" panose="020B0600070205080204" pitchFamily="34" charset="-128"/>
          <a:cs typeface="ＭＳ Ｐゴシック" charset="0"/>
        </a:defRPr>
      </a:lvl1pPr>
      <a:lvl2pPr marL="1056623" indent="-406394" algn="l" rtl="0" eaLnBrk="0" fontAlgn="base" hangingPunct="0">
        <a:spcBef>
          <a:spcPct val="20000"/>
        </a:spcBef>
        <a:spcAft>
          <a:spcPct val="0"/>
        </a:spcAft>
        <a:buFont typeface="Wingdings" panose="05000000000000000000" pitchFamily="2" charset="2"/>
        <a:buChar char="Ø"/>
        <a:defRPr sz="2276">
          <a:solidFill>
            <a:schemeClr val="tx1"/>
          </a:solidFill>
          <a:latin typeface="+mn-lt"/>
          <a:ea typeface="MS PGothic" panose="020B0600070205080204" pitchFamily="34" charset="-128"/>
        </a:defRPr>
      </a:lvl2pPr>
      <a:lvl3pPr marL="1625575" indent="-325115" algn="l" rtl="0" eaLnBrk="0" fontAlgn="base" hangingPunct="0">
        <a:spcBef>
          <a:spcPct val="20000"/>
        </a:spcBef>
        <a:spcAft>
          <a:spcPct val="0"/>
        </a:spcAft>
        <a:buFont typeface="Wingdings" panose="05000000000000000000" pitchFamily="2" charset="2"/>
        <a:buChar char="Ø"/>
        <a:defRPr sz="1991">
          <a:solidFill>
            <a:schemeClr val="tx1"/>
          </a:solidFill>
          <a:latin typeface="+mn-lt"/>
          <a:ea typeface="MS PGothic" panose="020B0600070205080204" pitchFamily="34" charset="-128"/>
        </a:defRPr>
      </a:lvl3pPr>
      <a:lvl4pPr marL="2275804" indent="-325115" algn="l" rtl="0" eaLnBrk="0" fontAlgn="base" hangingPunct="0">
        <a:spcBef>
          <a:spcPct val="20000"/>
        </a:spcBef>
        <a:spcAft>
          <a:spcPct val="0"/>
        </a:spcAft>
        <a:buFont typeface="Wingdings" panose="05000000000000000000" pitchFamily="2" charset="2"/>
        <a:buChar char="Ø"/>
        <a:defRPr sz="1707">
          <a:solidFill>
            <a:schemeClr val="tx1"/>
          </a:solidFill>
          <a:latin typeface="+mn-lt"/>
          <a:ea typeface="MS PGothic" panose="020B0600070205080204" pitchFamily="34" charset="-128"/>
        </a:defRPr>
      </a:lvl4pPr>
      <a:lvl5pPr marL="2926034" indent="-325115" algn="l" rtl="0" eaLnBrk="0" fontAlgn="base" hangingPunct="0">
        <a:spcBef>
          <a:spcPct val="20000"/>
        </a:spcBef>
        <a:spcAft>
          <a:spcPct val="0"/>
        </a:spcAft>
        <a:buFont typeface="Wingdings" panose="05000000000000000000" pitchFamily="2" charset="2"/>
        <a:buChar char="Ø"/>
        <a:defRPr sz="1707">
          <a:solidFill>
            <a:schemeClr val="tx1"/>
          </a:solidFill>
          <a:latin typeface="+mn-lt"/>
          <a:ea typeface="MS PGothic" panose="020B0600070205080204" pitchFamily="34" charset="-128"/>
        </a:defRPr>
      </a:lvl5pPr>
      <a:lvl6pPr marL="3576264" indent="-325115" algn="l" rtl="0" fontAlgn="base">
        <a:spcBef>
          <a:spcPct val="20000"/>
        </a:spcBef>
        <a:spcAft>
          <a:spcPct val="0"/>
        </a:spcAft>
        <a:buFont typeface="Wingdings" pitchFamily="2" charset="2"/>
        <a:buChar char="Ø"/>
        <a:defRPr sz="1707">
          <a:solidFill>
            <a:schemeClr val="tx1"/>
          </a:solidFill>
          <a:latin typeface="+mn-lt"/>
        </a:defRPr>
      </a:lvl6pPr>
      <a:lvl7pPr marL="4226494" indent="-325115" algn="l" rtl="0" fontAlgn="base">
        <a:spcBef>
          <a:spcPct val="20000"/>
        </a:spcBef>
        <a:spcAft>
          <a:spcPct val="0"/>
        </a:spcAft>
        <a:buFont typeface="Wingdings" pitchFamily="2" charset="2"/>
        <a:buChar char="Ø"/>
        <a:defRPr sz="1707">
          <a:solidFill>
            <a:schemeClr val="tx1"/>
          </a:solidFill>
          <a:latin typeface="+mn-lt"/>
        </a:defRPr>
      </a:lvl7pPr>
      <a:lvl8pPr marL="4876724" indent="-325115" algn="l" rtl="0" fontAlgn="base">
        <a:spcBef>
          <a:spcPct val="20000"/>
        </a:spcBef>
        <a:spcAft>
          <a:spcPct val="0"/>
        </a:spcAft>
        <a:buFont typeface="Wingdings" pitchFamily="2" charset="2"/>
        <a:buChar char="Ø"/>
        <a:defRPr sz="1707">
          <a:solidFill>
            <a:schemeClr val="tx1"/>
          </a:solidFill>
          <a:latin typeface="+mn-lt"/>
        </a:defRPr>
      </a:lvl8pPr>
      <a:lvl9pPr marL="5526954" indent="-325115" algn="l" rtl="0" fontAlgn="base">
        <a:spcBef>
          <a:spcPct val="20000"/>
        </a:spcBef>
        <a:spcAft>
          <a:spcPct val="0"/>
        </a:spcAft>
        <a:buFont typeface="Wingdings" pitchFamily="2" charset="2"/>
        <a:buChar char="Ø"/>
        <a:defRPr sz="1707">
          <a:solidFill>
            <a:schemeClr val="tx1"/>
          </a:solidFill>
          <a:latin typeface="+mn-lt"/>
        </a:defRPr>
      </a:lvl9pPr>
    </p:bodyStyle>
    <p:otherStyle>
      <a:defPPr>
        <a:defRPr lang="it-IT"/>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ogle.it/search?q=superficie,+estensione+della+silicon+valley&amp;ie=utf-8&amp;oe=utf-8&amp;client=firefox-b&amp;gfe_rd=cr&amp;ei=tYXOWMebJIbe8geW26e4CQ"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hyperlink" Target="http://www.adapt.it/" TargetMode="Externa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p:nvPr/>
        </p:nvSpPr>
        <p:spPr>
          <a:xfrm>
            <a:off x="-8160" y="9031991"/>
            <a:ext cx="13021120" cy="749793"/>
          </a:xfrm>
          <a:prstGeom prst="rect">
            <a:avLst/>
          </a:prstGeom>
          <a:solidFill>
            <a:srgbClr val="9A14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48" name="Shape 148"/>
          <p:cNvSpPr/>
          <p:nvPr/>
        </p:nvSpPr>
        <p:spPr>
          <a:xfrm>
            <a:off x="-8160" y="-14533"/>
            <a:ext cx="13021120" cy="1701358"/>
          </a:xfrm>
          <a:prstGeom prst="rect">
            <a:avLst/>
          </a:prstGeom>
          <a:solidFill>
            <a:srgbClr val="9A142A"/>
          </a:solidFill>
          <a:ln w="12700">
            <a:miter lim="400000"/>
          </a:ln>
          <a:effectLst>
            <a:outerShdw blurRad="38100" dist="25400" dir="5400000" rotWithShape="0">
              <a:srgbClr val="9A142A">
                <a:alpha val="50000"/>
              </a:srgbClr>
            </a:outerShdw>
          </a:effectLst>
        </p:spPr>
        <p:txBody>
          <a:bodyPr lIns="50800" tIns="50800" rIns="50800" bIns="50800" anchor="ctr"/>
          <a:lstStyle/>
          <a:p>
            <a:pPr>
              <a:defRPr sz="2400">
                <a:solidFill>
                  <a:srgbClr val="FFFFFF"/>
                </a:solidFill>
              </a:defRPr>
            </a:pPr>
            <a:endParaRPr/>
          </a:p>
        </p:txBody>
      </p:sp>
      <p:sp>
        <p:nvSpPr>
          <p:cNvPr id="149" name="Shape 149"/>
          <p:cNvSpPr/>
          <p:nvPr/>
        </p:nvSpPr>
        <p:spPr>
          <a:xfrm>
            <a:off x="909913" y="541317"/>
            <a:ext cx="11184974"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dirty="0"/>
          </a:p>
        </p:txBody>
      </p:sp>
      <p:pic>
        <p:nvPicPr>
          <p:cNvPr id="150" name="Roma-Stemma.png"/>
          <p:cNvPicPr>
            <a:picLocks noChangeAspect="1"/>
          </p:cNvPicPr>
          <p:nvPr/>
        </p:nvPicPr>
        <p:blipFill>
          <a:blip r:embed="rId2">
            <a:extLst/>
          </a:blip>
          <a:stretch>
            <a:fillRect/>
          </a:stretch>
        </p:blipFill>
        <p:spPr>
          <a:xfrm>
            <a:off x="11761380" y="8246089"/>
            <a:ext cx="738194" cy="961369"/>
          </a:xfrm>
          <a:prstGeom prst="rect">
            <a:avLst/>
          </a:prstGeom>
          <a:ln w="12700">
            <a:miter lim="400000"/>
          </a:ln>
        </p:spPr>
      </p:pic>
      <p:sp>
        <p:nvSpPr>
          <p:cNvPr id="151" name="Shape 151"/>
          <p:cNvSpPr/>
          <p:nvPr/>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152" name="Shape 152"/>
          <p:cNvSpPr/>
          <p:nvPr/>
        </p:nvSpPr>
        <p:spPr>
          <a:xfrm>
            <a:off x="11419218" y="9300922"/>
            <a:ext cx="1422519" cy="3429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200">
                <a:solidFill>
                  <a:srgbClr val="FEB900"/>
                </a:solidFill>
                <a:latin typeface="Urbs Display-Bold"/>
                <a:ea typeface="Urbs Display-Bold"/>
                <a:cs typeface="Urbs Display-Bold"/>
                <a:sym typeface="Urbs Display-Bold"/>
              </a:defRPr>
            </a:lvl1pPr>
          </a:lstStyle>
          <a:p>
            <a:r>
              <a:t>ROMA</a:t>
            </a:r>
          </a:p>
        </p:txBody>
      </p:sp>
      <p:sp>
        <p:nvSpPr>
          <p:cNvPr id="153" name="Shape 153"/>
          <p:cNvSpPr/>
          <p:nvPr/>
        </p:nvSpPr>
        <p:spPr>
          <a:xfrm>
            <a:off x="513942" y="9254488"/>
            <a:ext cx="4489606" cy="41036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pPr algn="l"/>
            <a:r>
              <a:rPr lang="it-IT" dirty="0" smtClean="0"/>
              <a:t>LUISS Guido </a:t>
            </a:r>
            <a:r>
              <a:rPr lang="it-IT" dirty="0" err="1" smtClean="0"/>
              <a:t>Carli</a:t>
            </a:r>
            <a:endParaRPr dirty="0"/>
          </a:p>
        </p:txBody>
      </p:sp>
      <p:sp>
        <p:nvSpPr>
          <p:cNvPr id="14" name="Shape 153"/>
          <p:cNvSpPr/>
          <p:nvPr/>
        </p:nvSpPr>
        <p:spPr>
          <a:xfrm>
            <a:off x="4630192" y="9259394"/>
            <a:ext cx="4489606" cy="41036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r>
              <a:rPr lang="it-IT" dirty="0" smtClean="0"/>
              <a:t>Roma, 22 Marzo 2017</a:t>
            </a:r>
            <a:endParaRPr dirty="0"/>
          </a:p>
        </p:txBody>
      </p:sp>
      <p:sp>
        <p:nvSpPr>
          <p:cNvPr id="2" name="CasellaDiTesto 1"/>
          <p:cNvSpPr txBox="1"/>
          <p:nvPr/>
        </p:nvSpPr>
        <p:spPr>
          <a:xfrm>
            <a:off x="299679" y="1296908"/>
            <a:ext cx="12323402" cy="761234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lang="it-IT" b="1" dirty="0"/>
          </a:p>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lang="it-IT" b="1" dirty="0"/>
          </a:p>
          <a:p>
            <a:pPr marL="0" marR="0" indent="0" algn="ctr" defTabSz="584200" rtl="0" fontAlgn="auto" latinLnBrk="0" hangingPunct="0">
              <a:lnSpc>
                <a:spcPct val="100000"/>
              </a:lnSpc>
              <a:spcBef>
                <a:spcPts val="0"/>
              </a:spcBef>
              <a:spcAft>
                <a:spcPts val="0"/>
              </a:spcAft>
              <a:buClrTx/>
              <a:buSzTx/>
              <a:buFontTx/>
              <a:buNone/>
              <a:tabLst/>
            </a:pPr>
            <a:r>
              <a:rPr lang="it-IT" b="1" dirty="0" smtClean="0"/>
              <a:t>Massimo </a:t>
            </a:r>
            <a:r>
              <a:rPr lang="it-IT" b="1" dirty="0" err="1" smtClean="0"/>
              <a:t>Colomban</a:t>
            </a: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r>
              <a:rPr lang="it-IT" sz="2800" dirty="0" smtClean="0"/>
              <a:t>Assessore alla Riorganizzazione delle Partecipate di </a:t>
            </a:r>
          </a:p>
          <a:p>
            <a:pPr marL="0" marR="0" indent="0" algn="ctr" defTabSz="584200" rtl="0" fontAlgn="auto" latinLnBrk="0" hangingPunct="0">
              <a:lnSpc>
                <a:spcPct val="100000"/>
              </a:lnSpc>
              <a:spcBef>
                <a:spcPts val="0"/>
              </a:spcBef>
              <a:spcAft>
                <a:spcPts val="0"/>
              </a:spcAft>
              <a:buClrTx/>
              <a:buSzTx/>
              <a:buFontTx/>
              <a:buNone/>
              <a:tabLst/>
            </a:pPr>
            <a:r>
              <a:rPr lang="it-IT" sz="2800" dirty="0" smtClean="0"/>
              <a:t>Roma </a:t>
            </a:r>
            <a:r>
              <a:rPr lang="it-IT" sz="2800" dirty="0"/>
              <a:t>C</a:t>
            </a:r>
            <a:r>
              <a:rPr lang="it-IT" sz="2800" dirty="0" smtClean="0"/>
              <a:t>apitale</a:t>
            </a:r>
          </a:p>
          <a:p>
            <a:pPr marL="0" marR="0" indent="0" algn="ctr" defTabSz="584200" rtl="0" fontAlgn="auto" latinLnBrk="0" hangingPunct="0">
              <a:lnSpc>
                <a:spcPct val="100000"/>
              </a:lnSpc>
              <a:spcBef>
                <a:spcPts val="0"/>
              </a:spcBef>
              <a:spcAft>
                <a:spcPts val="0"/>
              </a:spcAft>
              <a:buClrTx/>
              <a:buSzTx/>
              <a:buFontTx/>
              <a:buNone/>
              <a:tabLst/>
            </a:pPr>
            <a:endParaRPr lang="it-IT" dirty="0"/>
          </a:p>
          <a:p>
            <a:pPr marL="0" marR="0" indent="0" algn="ctr" defTabSz="584200" rtl="0" fontAlgn="auto" latinLnBrk="0" hangingPunct="0">
              <a:lnSpc>
                <a:spcPct val="100000"/>
              </a:lnSpc>
              <a:spcBef>
                <a:spcPts val="0"/>
              </a:spcBef>
              <a:spcAft>
                <a:spcPts val="0"/>
              </a:spcAft>
              <a:buClrTx/>
              <a:buSzTx/>
              <a:buFontTx/>
              <a:buNone/>
              <a:tabLst/>
            </a:pPr>
            <a:endParaRPr lang="it-IT" dirty="0" smtClean="0"/>
          </a:p>
          <a:p>
            <a:pPr marL="0" marR="0" indent="0" algn="ctr" defTabSz="584200" rtl="0" fontAlgn="auto" latinLnBrk="0" hangingPunct="0">
              <a:lnSpc>
                <a:spcPct val="100000"/>
              </a:lnSpc>
              <a:spcBef>
                <a:spcPts val="0"/>
              </a:spcBef>
              <a:spcAft>
                <a:spcPts val="0"/>
              </a:spcAft>
              <a:buClrTx/>
              <a:buSzTx/>
              <a:buFontTx/>
              <a:buNone/>
              <a:tabLst/>
            </a:pPr>
            <a:endParaRPr lang="it-IT" dirty="0" smtClean="0"/>
          </a:p>
          <a:p>
            <a:pPr marL="0" marR="0" indent="0" algn="ctr" defTabSz="584200" rtl="0" fontAlgn="auto" latinLnBrk="0" hangingPunct="0">
              <a:lnSpc>
                <a:spcPct val="100000"/>
              </a:lnSpc>
              <a:spcBef>
                <a:spcPts val="0"/>
              </a:spcBef>
              <a:spcAft>
                <a:spcPts val="0"/>
              </a:spcAft>
              <a:buClrTx/>
              <a:buSzTx/>
              <a:buFontTx/>
              <a:buNone/>
              <a:tabLst/>
            </a:pPr>
            <a:endParaRPr lang="it-IT" dirty="0" smtClean="0"/>
          </a:p>
          <a:p>
            <a:pPr marL="0" marR="0" indent="0" algn="ctr" defTabSz="584200" rtl="0" fontAlgn="auto" latinLnBrk="0" hangingPunct="0">
              <a:lnSpc>
                <a:spcPct val="100000"/>
              </a:lnSpc>
              <a:spcBef>
                <a:spcPts val="0"/>
              </a:spcBef>
              <a:spcAft>
                <a:spcPts val="0"/>
              </a:spcAft>
              <a:buClrTx/>
              <a:buSzTx/>
              <a:buFontTx/>
              <a:buNone/>
              <a:tabLst/>
            </a:pPr>
            <a:r>
              <a:rPr lang="it-IT" dirty="0" smtClean="0">
                <a:solidFill>
                  <a:srgbClr val="C00000"/>
                </a:solidFill>
                <a:effectLst>
                  <a:outerShdw blurRad="38100" dist="38100" dir="2700000" algn="tl">
                    <a:srgbClr val="000000">
                      <a:alpha val="43137"/>
                    </a:srgbClr>
                  </a:outerShdw>
                </a:effectLst>
              </a:rPr>
              <a:t>«</a:t>
            </a:r>
            <a:r>
              <a:rPr lang="it-IT" sz="7200" dirty="0" smtClean="0">
                <a:solidFill>
                  <a:srgbClr val="C00000"/>
                </a:solidFill>
                <a:effectLst>
                  <a:outerShdw blurRad="38100" dist="38100" dir="2700000" algn="tl">
                    <a:srgbClr val="000000">
                      <a:alpha val="43137"/>
                    </a:srgbClr>
                  </a:outerShdw>
                </a:effectLst>
              </a:rPr>
              <a:t>Roma, città difficile</a:t>
            </a:r>
            <a:r>
              <a:rPr lang="it-IT" dirty="0" smtClean="0">
                <a:solidFill>
                  <a:srgbClr val="C00000"/>
                </a:solidFill>
                <a:effectLst>
                  <a:outerShdw blurRad="38100" dist="38100" dir="2700000" algn="tl">
                    <a:srgbClr val="000000">
                      <a:alpha val="43137"/>
                    </a:srgbClr>
                  </a:outerShdw>
                </a:effectLst>
              </a:rPr>
              <a:t>»</a:t>
            </a:r>
          </a:p>
          <a:p>
            <a:pPr marL="0" marR="0" indent="0" algn="ctr" defTabSz="584200" rtl="0" fontAlgn="auto" latinLnBrk="0" hangingPunct="0">
              <a:lnSpc>
                <a:spcPct val="100000"/>
              </a:lnSpc>
              <a:spcBef>
                <a:spcPts val="0"/>
              </a:spcBef>
              <a:spcAft>
                <a:spcPts val="0"/>
              </a:spcAft>
              <a:buClrTx/>
              <a:buSzTx/>
              <a:buFontTx/>
              <a:buNone/>
              <a:tabLst/>
            </a:pPr>
            <a:endParaRPr kumimoji="0" lang="it-IT" sz="3600" b="0" i="0" u="none" strike="noStrike" cap="none" spc="0" normalizeH="0" baseline="0" dirty="0">
              <a:ln>
                <a:noFill/>
              </a:ln>
              <a:solidFill>
                <a:srgbClr val="000000"/>
              </a:solidFill>
              <a:effectLst/>
              <a:uFillTx/>
              <a:latin typeface="+mn-lt"/>
              <a:ea typeface="+mn-ea"/>
              <a:cs typeface="+mn-cs"/>
              <a:sym typeface="Helvetica Light"/>
            </a:endParaRPr>
          </a:p>
        </p:txBody>
      </p:sp>
      <p:pic>
        <p:nvPicPr>
          <p:cNvPr id="16" name="Roma-Stemma.png"/>
          <p:cNvPicPr>
            <a:picLocks noChangeAspect="1"/>
          </p:cNvPicPr>
          <p:nvPr/>
        </p:nvPicPr>
        <p:blipFill>
          <a:blip r:embed="rId2">
            <a:extLst/>
          </a:blip>
          <a:stretch>
            <a:fillRect/>
          </a:stretch>
        </p:blipFill>
        <p:spPr>
          <a:xfrm>
            <a:off x="5638304" y="1780456"/>
            <a:ext cx="1363660" cy="1775929"/>
          </a:xfrm>
          <a:prstGeom prst="rect">
            <a:avLst/>
          </a:prstGeom>
          <a:ln w="12700">
            <a:miter lim="400000"/>
          </a:ln>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1505" y="6244952"/>
            <a:ext cx="2237255" cy="75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i="1" dirty="0" smtClean="0">
                <a:solidFill>
                  <a:srgbClr val="FFC000"/>
                </a:solidFill>
              </a:rPr>
              <a:t>I VERTICI, la struttura di </a:t>
            </a:r>
            <a:r>
              <a:rPr lang="it-IT" b="1" i="1" dirty="0" err="1" smtClean="0">
                <a:solidFill>
                  <a:srgbClr val="FFC000"/>
                </a:solidFill>
              </a:rPr>
              <a:t>Governance</a:t>
            </a:r>
            <a:r>
              <a:rPr lang="it-IT" b="1" i="1" dirty="0" smtClean="0">
                <a:solidFill>
                  <a:srgbClr val="FFC000"/>
                </a:solidFill>
              </a:rPr>
              <a:t> </a:t>
            </a:r>
            <a:br>
              <a:rPr lang="it-IT" b="1" i="1" dirty="0" smtClean="0">
                <a:solidFill>
                  <a:srgbClr val="FFC000"/>
                </a:solidFill>
              </a:rPr>
            </a:br>
            <a:r>
              <a:rPr lang="it-IT" b="1" i="1" dirty="0" smtClean="0">
                <a:solidFill>
                  <a:srgbClr val="FFC000"/>
                </a:solidFill>
              </a:rPr>
              <a:t>e l’esercito dei 47.000 collaboratori</a:t>
            </a:r>
            <a:endParaRPr lang="it-IT" dirty="0">
              <a:solidFill>
                <a:srgbClr val="FFC000"/>
              </a:solidFill>
            </a:endParaRPr>
          </a:p>
        </p:txBody>
      </p:sp>
      <p:sp>
        <p:nvSpPr>
          <p:cNvPr id="4" name="Segnaposto contenuto 4"/>
          <p:cNvSpPr txBox="1">
            <a:spLocks noGrp="1"/>
          </p:cNvSpPr>
          <p:nvPr>
            <p:ph type="body" idx="1"/>
          </p:nvPr>
        </p:nvSpPr>
        <p:spPr>
          <a:xfrm>
            <a:off x="564791" y="1780456"/>
            <a:ext cx="4641465" cy="68066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I Consiglieri</a:t>
            </a:r>
            <a:r>
              <a:rPr lang="it-IT" sz="2400" b="1" dirty="0" smtClean="0">
                <a:solidFill>
                  <a:srgbClr val="C00000"/>
                </a:solidFill>
              </a:rPr>
              <a:t>:</a:t>
            </a:r>
            <a:r>
              <a:rPr lang="it-IT" sz="2400" b="1" dirty="0" smtClean="0"/>
              <a:t> </a:t>
            </a:r>
            <a:r>
              <a:rPr lang="it-IT" sz="2400" b="1" dirty="0">
                <a:solidFill>
                  <a:srgbClr val="C00000"/>
                </a:solidFill>
                <a:effectLst>
                  <a:outerShdw blurRad="38100" dist="38100" dir="2700000" algn="tl">
                    <a:srgbClr val="000000">
                      <a:alpha val="43137"/>
                    </a:srgbClr>
                  </a:outerShdw>
                </a:effectLst>
              </a:rPr>
              <a:t>in parte giovani</a:t>
            </a:r>
            <a:r>
              <a:rPr lang="it-IT" sz="2400" b="1" dirty="0">
                <a:solidFill>
                  <a:srgbClr val="C00000"/>
                </a:solidFill>
              </a:rPr>
              <a:t>,</a:t>
            </a:r>
            <a:r>
              <a:rPr lang="it-IT" sz="2400" b="1" dirty="0"/>
              <a:t> </a:t>
            </a:r>
            <a:r>
              <a:rPr lang="it-IT" sz="2400" dirty="0" smtClean="0"/>
              <a:t>sono </a:t>
            </a:r>
            <a:r>
              <a:rPr lang="it-IT" sz="2400" dirty="0"/>
              <a:t>acculturati e motivati, e </a:t>
            </a:r>
            <a:r>
              <a:rPr lang="it-IT" sz="2400" b="1" dirty="0"/>
              <a:t>saranno i giovani cavalli di razza il futuro dell’Italia</a:t>
            </a:r>
          </a:p>
          <a:p>
            <a:pPr marL="0" indent="0">
              <a:buNone/>
            </a:pPr>
            <a:endParaRPr lang="it-IT" sz="2400" b="1" dirty="0"/>
          </a:p>
          <a:p>
            <a:pPr marL="0" indent="0">
              <a:buNone/>
            </a:pPr>
            <a:r>
              <a:rPr lang="it-IT" sz="2400" b="1" dirty="0" smtClean="0">
                <a:solidFill>
                  <a:srgbClr val="C00000"/>
                </a:solidFill>
                <a:effectLst>
                  <a:outerShdw blurRad="38100" dist="38100" dir="2700000" algn="tl">
                    <a:srgbClr val="000000">
                      <a:alpha val="43137"/>
                    </a:srgbClr>
                  </a:outerShdw>
                </a:effectLst>
              </a:rPr>
              <a:t>Un esercito di 47.000 collaboratori </a:t>
            </a:r>
            <a:r>
              <a:rPr lang="it-IT" sz="2400" b="1" dirty="0" smtClean="0"/>
              <a:t>(in Comune e nelle Partecipate) a servizio di tutti i cittadini di Roma Capital Mundi</a:t>
            </a:r>
          </a:p>
          <a:p>
            <a:pPr marL="0" indent="0">
              <a:buNone/>
            </a:pPr>
            <a:endParaRPr lang="it-IT" sz="2400" b="1" dirty="0" smtClean="0">
              <a:solidFill>
                <a:srgbClr val="C00000"/>
              </a:solidFill>
              <a:effectLst>
                <a:outerShdw blurRad="38100" dist="38100" dir="2700000" algn="tl">
                  <a:srgbClr val="000000">
                    <a:alpha val="43137"/>
                  </a:srgbClr>
                </a:outerShdw>
              </a:effectLst>
            </a:endParaRPr>
          </a:p>
          <a:p>
            <a:pPr marL="0" indent="0">
              <a:buNone/>
            </a:pPr>
            <a:r>
              <a:rPr lang="it-IT" sz="2400" b="1" dirty="0" smtClean="0">
                <a:solidFill>
                  <a:srgbClr val="C00000"/>
                </a:solidFill>
                <a:effectLst>
                  <a:outerShdw blurRad="38100" dist="38100" dir="2700000" algn="tl">
                    <a:srgbClr val="000000">
                      <a:alpha val="43137"/>
                    </a:srgbClr>
                  </a:outerShdw>
                </a:effectLst>
              </a:rPr>
              <a:t>Purtroppo </a:t>
            </a:r>
            <a:r>
              <a:rPr lang="it-IT" sz="2400" b="1" dirty="0">
                <a:solidFill>
                  <a:srgbClr val="C00000"/>
                </a:solidFill>
                <a:effectLst>
                  <a:outerShdw blurRad="38100" dist="38100" dir="2700000" algn="tl">
                    <a:srgbClr val="000000">
                      <a:alpha val="43137"/>
                    </a:srgbClr>
                  </a:outerShdw>
                </a:effectLst>
              </a:rPr>
              <a:t>la velocità decisionale è sempre ostacolata da quel ginepraio di norme e </a:t>
            </a:r>
            <a:r>
              <a:rPr lang="it-IT" sz="2400" b="1" dirty="0" smtClean="0">
                <a:solidFill>
                  <a:srgbClr val="C00000"/>
                </a:solidFill>
                <a:effectLst>
                  <a:outerShdw blurRad="38100" dist="38100" dir="2700000" algn="tl">
                    <a:srgbClr val="000000">
                      <a:alpha val="43137"/>
                    </a:srgbClr>
                  </a:outerShdw>
                </a:effectLst>
              </a:rPr>
              <a:t>regole …</a:t>
            </a:r>
            <a:endParaRPr lang="it-IT" sz="2400" b="1" dirty="0" smtClean="0"/>
          </a:p>
        </p:txBody>
      </p:sp>
      <p:sp>
        <p:nvSpPr>
          <p:cNvPr id="5" name="Segnaposto contenuto 5"/>
          <p:cNvSpPr txBox="1">
            <a:spLocks/>
          </p:cNvSpPr>
          <p:nvPr/>
        </p:nvSpPr>
        <p:spPr>
          <a:xfrm>
            <a:off x="5206256" y="1852464"/>
            <a:ext cx="7488832" cy="75608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600" b="1" dirty="0">
                <a:solidFill>
                  <a:srgbClr val="C00000"/>
                </a:solidFill>
              </a:rPr>
              <a:t>Un simile giudizio posso già esprimerlo per i Consiglieri</a:t>
            </a:r>
            <a:r>
              <a:rPr lang="it-IT" sz="1600" dirty="0"/>
              <a:t>, diversi sono giovani ma tutti ben acculturati e professionali, ci stanno aiutando molto, si dedicano, come moltissimi attivisti e simpatizzanti del Movimento, quasi a tempo pieno e con serate e notti a </a:t>
            </a:r>
            <a:r>
              <a:rPr lang="it-IT" sz="1600" dirty="0" smtClean="0"/>
              <a:t>lavorare.</a:t>
            </a:r>
            <a:endParaRPr lang="it-IT" sz="1600" dirty="0"/>
          </a:p>
          <a:p>
            <a:pPr marL="0" indent="0" algn="just">
              <a:buNone/>
            </a:pPr>
            <a:endParaRPr lang="it-IT" sz="1600" dirty="0"/>
          </a:p>
          <a:p>
            <a:pPr algn="just"/>
            <a:r>
              <a:rPr lang="it-IT" sz="1600" b="1" dirty="0">
                <a:solidFill>
                  <a:srgbClr val="C00000"/>
                </a:solidFill>
              </a:rPr>
              <a:t>Una opinione sulle oltre 47.000 persone che operano e lavorano in RC-Roma </a:t>
            </a:r>
            <a:r>
              <a:rPr lang="it-IT" sz="1600" b="1" dirty="0" smtClean="0">
                <a:solidFill>
                  <a:srgbClr val="C00000"/>
                </a:solidFill>
              </a:rPr>
              <a:t>Capitale,</a:t>
            </a:r>
            <a:r>
              <a:rPr lang="it-IT" sz="1600" dirty="0" smtClean="0"/>
              <a:t> </a:t>
            </a:r>
            <a:r>
              <a:rPr lang="it-IT" sz="1600" dirty="0"/>
              <a:t>sia nel Comune e Dipartimenti o Servizi, che in tutte le Partecipate. </a:t>
            </a:r>
            <a:endParaRPr lang="it-IT" sz="1600" dirty="0" smtClean="0"/>
          </a:p>
          <a:p>
            <a:pPr marL="0" indent="0" algn="just">
              <a:buNone/>
            </a:pPr>
            <a:endParaRPr lang="it-IT" sz="1600" dirty="0"/>
          </a:p>
          <a:p>
            <a:pPr algn="just"/>
            <a:r>
              <a:rPr lang="it-IT" sz="1600" u="sng" dirty="0"/>
              <a:t>Come è nel mio genoma e cromosoma, come ho sempre agito ed adottato con successo nelle precedenti 50 </a:t>
            </a:r>
            <a:r>
              <a:rPr lang="it-IT" sz="1600" u="sng" dirty="0" smtClean="0"/>
              <a:t>aziende (Private e Pubbliche)</a:t>
            </a:r>
            <a:r>
              <a:rPr lang="it-IT" sz="1600" b="1" dirty="0" smtClean="0"/>
              <a:t> </a:t>
            </a:r>
            <a:r>
              <a:rPr lang="it-IT" sz="1600" b="1" dirty="0">
                <a:solidFill>
                  <a:srgbClr val="C00000"/>
                </a:solidFill>
              </a:rPr>
              <a:t>ho sempre risanato e rilanciato le aziende non licenziando personale ma allargando le attività ed i ricavi con nuovi prodotti e servizi; </a:t>
            </a:r>
            <a:endParaRPr lang="it-IT" sz="1600" b="1" dirty="0" smtClean="0">
              <a:solidFill>
                <a:srgbClr val="C00000"/>
              </a:solidFill>
            </a:endParaRPr>
          </a:p>
          <a:p>
            <a:pPr algn="just"/>
            <a:r>
              <a:rPr lang="it-IT" sz="1600" b="1" dirty="0" smtClean="0"/>
              <a:t>motivando </a:t>
            </a:r>
            <a:r>
              <a:rPr lang="it-IT" sz="1600" b="1" dirty="0"/>
              <a:t>e coinvolgendo dal primo all’ultimo i collaboratori in </a:t>
            </a:r>
            <a:r>
              <a:rPr lang="it-IT" sz="1600" b="1" dirty="0">
                <a:solidFill>
                  <a:srgbClr val="C00000"/>
                </a:solidFill>
              </a:rPr>
              <a:t>un percorso di qualità, innovazione, ed eccellenza nei cui traguardi tutti si devono </a:t>
            </a:r>
            <a:r>
              <a:rPr lang="it-IT" sz="1600" b="1" dirty="0" smtClean="0">
                <a:solidFill>
                  <a:srgbClr val="C00000"/>
                </a:solidFill>
              </a:rPr>
              <a:t>identificare, migliorando quindi la PRODUTTIVITÀ</a:t>
            </a:r>
            <a:r>
              <a:rPr lang="it-IT" sz="1600" b="1" dirty="0" smtClean="0"/>
              <a:t>. </a:t>
            </a:r>
            <a:r>
              <a:rPr lang="it-IT" sz="1600" dirty="0" smtClean="0"/>
              <a:t>Se</a:t>
            </a:r>
            <a:r>
              <a:rPr lang="it-IT" sz="1600" dirty="0"/>
              <a:t>, come spero le leggi ed i sindacati ce lo permetteranno, li faremo far parte anche economica del successo e dei risultati. </a:t>
            </a:r>
            <a:endParaRPr lang="it-IT" sz="1600" dirty="0" smtClean="0"/>
          </a:p>
          <a:p>
            <a:pPr marL="0" indent="0" algn="just">
              <a:buNone/>
            </a:pPr>
            <a:endParaRPr lang="it-IT" sz="1600" dirty="0" smtClean="0"/>
          </a:p>
          <a:p>
            <a:pPr algn="just"/>
            <a:r>
              <a:rPr lang="it-IT" sz="1600" b="1" dirty="0">
                <a:solidFill>
                  <a:srgbClr val="C00000"/>
                </a:solidFill>
              </a:rPr>
              <a:t>purtroppo la velocità decisionale è sempre ostacolata da quel ginepraio di norme e regole</a:t>
            </a:r>
            <a:r>
              <a:rPr lang="it-IT" sz="1600" b="1" dirty="0"/>
              <a:t>, </a:t>
            </a:r>
            <a:r>
              <a:rPr lang="it-IT" sz="1600" dirty="0"/>
              <a:t>molto burocratiche, che purtroppo impediranno anche in futuro, un vero processo di </a:t>
            </a:r>
            <a:r>
              <a:rPr lang="it-IT" sz="1600" dirty="0" err="1"/>
              <a:t>efficientamento</a:t>
            </a:r>
            <a:r>
              <a:rPr lang="it-IT" sz="1600" dirty="0"/>
              <a:t>, </a:t>
            </a:r>
            <a:r>
              <a:rPr lang="it-IT" sz="1600" b="1" dirty="0"/>
              <a:t>se non verranno snellite dai nostri legislatori</a:t>
            </a:r>
            <a:r>
              <a:rPr lang="it-IT" sz="1600" b="1" dirty="0" smtClean="0"/>
              <a:t>.</a:t>
            </a:r>
          </a:p>
          <a:p>
            <a:pPr marL="0" indent="0" algn="just">
              <a:buNone/>
            </a:pPr>
            <a:r>
              <a:rPr lang="it-IT" sz="1600" b="1" dirty="0" smtClean="0">
                <a:solidFill>
                  <a:srgbClr val="C00000"/>
                </a:solidFill>
                <a:effectLst>
                  <a:outerShdw blurRad="38100" dist="38100" dir="2700000" algn="tl">
                    <a:srgbClr val="000000">
                      <a:alpha val="43137"/>
                    </a:srgbClr>
                  </a:outerShdw>
                </a:effectLst>
              </a:rPr>
              <a:t> </a:t>
            </a:r>
            <a:endParaRPr lang="it-IT" sz="1600" b="1" dirty="0">
              <a:solidFill>
                <a:srgbClr val="C00000"/>
              </a:solidFill>
              <a:effectLst>
                <a:outerShdw blurRad="38100" dist="38100" dir="2700000" algn="tl">
                  <a:srgbClr val="000000">
                    <a:alpha val="43137"/>
                  </a:srgbClr>
                </a:outerShdw>
              </a:effectLst>
            </a:endParaRPr>
          </a:p>
          <a:p>
            <a:pPr algn="just"/>
            <a:endParaRPr lang="it-IT" sz="1600"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10</a:t>
            </a:fld>
            <a:endParaRPr lang="it-IT" dirty="0"/>
          </a:p>
        </p:txBody>
      </p:sp>
    </p:spTree>
    <p:extLst>
      <p:ext uri="{BB962C8B-B14F-4D97-AF65-F5344CB8AC3E}">
        <p14:creationId xmlns:p14="http://schemas.microsoft.com/office/powerpoint/2010/main" val="2052778595"/>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835250" y="-63788"/>
            <a:ext cx="11184974" cy="1579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r>
              <a:rPr lang="it-IT" sz="3600" b="1" dirty="0" smtClean="0"/>
              <a:t>Un MACIGNO di 15 miliardi di debiti </a:t>
            </a:r>
          </a:p>
          <a:p>
            <a:r>
              <a:rPr lang="it-IT" b="1" dirty="0" smtClean="0"/>
              <a:t>generati in parte da cattiva amministrazione ma soprattutto da MANCATE RISORSE per la gestione della CAPITALE</a:t>
            </a:r>
            <a:endParaRPr b="1" dirty="0"/>
          </a:p>
        </p:txBody>
      </p:sp>
      <p:sp>
        <p:nvSpPr>
          <p:cNvPr id="151" name="Shape 151"/>
          <p:cNvSpPr/>
          <p:nvPr/>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2" name="CasellaDiTesto 1"/>
          <p:cNvSpPr txBox="1"/>
          <p:nvPr/>
        </p:nvSpPr>
        <p:spPr>
          <a:xfrm>
            <a:off x="299679" y="3833972"/>
            <a:ext cx="12323402"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lang="it-IT" b="1" dirty="0"/>
          </a:p>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kumimoji="0" lang="it-IT" sz="3600" b="0" i="0" u="none" strike="noStrike" cap="none" spc="0" normalizeH="0" baseline="0" dirty="0">
              <a:ln>
                <a:noFill/>
              </a:ln>
              <a:solidFill>
                <a:srgbClr val="000000"/>
              </a:solidFill>
              <a:effectLst/>
              <a:uFillTx/>
              <a:latin typeface="+mn-lt"/>
              <a:ea typeface="+mn-ea"/>
              <a:cs typeface="+mn-cs"/>
              <a:sym typeface="Helvetica Light"/>
            </a:endParaRPr>
          </a:p>
        </p:txBody>
      </p:sp>
      <p:sp>
        <p:nvSpPr>
          <p:cNvPr id="15" name="Shape 149"/>
          <p:cNvSpPr/>
          <p:nvPr/>
        </p:nvSpPr>
        <p:spPr>
          <a:xfrm>
            <a:off x="909913" y="541317"/>
            <a:ext cx="11184974"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dirty="0"/>
          </a:p>
        </p:txBody>
      </p:sp>
      <p:sp>
        <p:nvSpPr>
          <p:cNvPr id="12" name="Segnaposto contenuto 4"/>
          <p:cNvSpPr txBox="1">
            <a:spLocks/>
          </p:cNvSpPr>
          <p:nvPr/>
        </p:nvSpPr>
        <p:spPr>
          <a:xfrm>
            <a:off x="299679" y="2121237"/>
            <a:ext cx="4620306" cy="63936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Una EREDITA’ pesante</a:t>
            </a:r>
          </a:p>
          <a:p>
            <a:pPr marL="0" indent="0">
              <a:buNone/>
            </a:pPr>
            <a:endParaRPr lang="it-IT" sz="2400" b="1" dirty="0" smtClean="0">
              <a:solidFill>
                <a:srgbClr val="C00000"/>
              </a:solidFill>
              <a:effectLst>
                <a:outerShdw blurRad="38100" dist="38100" dir="2700000" algn="tl">
                  <a:srgbClr val="000000">
                    <a:alpha val="43137"/>
                  </a:srgbClr>
                </a:outerShdw>
              </a:effectLst>
            </a:endParaRPr>
          </a:p>
          <a:p>
            <a:pPr marL="0" indent="0">
              <a:buNone/>
            </a:pPr>
            <a:r>
              <a:rPr lang="it-IT" sz="2400" b="1" dirty="0" smtClean="0">
                <a:solidFill>
                  <a:srgbClr val="C00000"/>
                </a:solidFill>
                <a:effectLst>
                  <a:outerShdw blurRad="38100" dist="38100" dir="2700000" algn="tl">
                    <a:srgbClr val="000000">
                      <a:alpha val="43137"/>
                    </a:srgbClr>
                  </a:outerShdw>
                </a:effectLst>
              </a:rPr>
              <a:t>Un enorme fardello </a:t>
            </a:r>
            <a:r>
              <a:rPr lang="it-IT" sz="2400" b="1" dirty="0" smtClean="0"/>
              <a:t>di debiti (15 miliardi di euro) </a:t>
            </a:r>
          </a:p>
          <a:p>
            <a:pPr marL="0" indent="0">
              <a:buNone/>
            </a:pPr>
            <a:endParaRPr lang="it-IT" sz="2400" b="1" dirty="0" smtClean="0"/>
          </a:p>
          <a:p>
            <a:pPr marL="0" indent="0">
              <a:buNone/>
            </a:pPr>
            <a:r>
              <a:rPr lang="it-IT" sz="2400" b="1" dirty="0" smtClean="0">
                <a:solidFill>
                  <a:srgbClr val="C00000"/>
                </a:solidFill>
                <a:effectLst>
                  <a:outerShdw blurRad="38100" dist="38100" dir="2700000" algn="tl">
                    <a:srgbClr val="000000">
                      <a:alpha val="43137"/>
                    </a:srgbClr>
                  </a:outerShdw>
                </a:effectLst>
              </a:rPr>
              <a:t>Le mani incatenate</a:t>
            </a:r>
            <a:r>
              <a:rPr lang="it-IT" sz="2400" b="1" dirty="0" smtClean="0"/>
              <a:t> da un ginepraio di norme anche confliggenti</a:t>
            </a:r>
          </a:p>
          <a:p>
            <a:pPr marL="0" indent="0">
              <a:buNone/>
            </a:pPr>
            <a:endParaRPr lang="it-IT" sz="2400" b="1" dirty="0"/>
          </a:p>
          <a:p>
            <a:pPr marL="0" indent="0">
              <a:buNone/>
            </a:pPr>
            <a:r>
              <a:rPr lang="it-IT" sz="2400" b="1" dirty="0" smtClean="0">
                <a:solidFill>
                  <a:srgbClr val="C00000"/>
                </a:solidFill>
                <a:effectLst>
                  <a:outerShdw blurRad="38100" dist="38100" dir="2700000" algn="tl">
                    <a:srgbClr val="000000">
                      <a:alpha val="43137"/>
                    </a:srgbClr>
                  </a:outerShdw>
                </a:effectLst>
              </a:rPr>
              <a:t>ROMA non ha bisogno di commissariamento </a:t>
            </a:r>
            <a:r>
              <a:rPr lang="it-IT" sz="2400" b="1" dirty="0" smtClean="0"/>
              <a:t>o gestione ordinaria, </a:t>
            </a:r>
            <a:r>
              <a:rPr lang="it-IT" sz="2400" b="1" dirty="0" smtClean="0">
                <a:solidFill>
                  <a:srgbClr val="C00000"/>
                </a:solidFill>
                <a:effectLst>
                  <a:outerShdw blurRad="38100" dist="38100" dir="2700000" algn="tl">
                    <a:srgbClr val="000000">
                      <a:alpha val="43137"/>
                    </a:srgbClr>
                  </a:outerShdw>
                </a:effectLst>
              </a:rPr>
              <a:t>ma di una Gestione straordinaria ed efficiente </a:t>
            </a:r>
            <a:endParaRPr lang="it-IT" sz="2400" b="1" dirty="0">
              <a:solidFill>
                <a:srgbClr val="C00000"/>
              </a:solidFill>
              <a:effectLst>
                <a:outerShdw blurRad="38100" dist="38100" dir="2700000" algn="tl">
                  <a:srgbClr val="000000">
                    <a:alpha val="43137"/>
                  </a:srgbClr>
                </a:outerShdw>
              </a:effectLst>
            </a:endParaRPr>
          </a:p>
        </p:txBody>
      </p:sp>
      <p:sp>
        <p:nvSpPr>
          <p:cNvPr id="14" name="Segnaposto contenuto 5"/>
          <p:cNvSpPr txBox="1">
            <a:spLocks/>
          </p:cNvSpPr>
          <p:nvPr/>
        </p:nvSpPr>
        <p:spPr>
          <a:xfrm>
            <a:off x="4778045" y="1607379"/>
            <a:ext cx="7845036" cy="70138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500" b="1" i="1" u="sng" dirty="0" smtClean="0">
                <a:solidFill>
                  <a:srgbClr val="C00000"/>
                </a:solidFill>
              </a:rPr>
              <a:t>UN </a:t>
            </a:r>
            <a:r>
              <a:rPr lang="it-IT" sz="1500" b="1" i="1" u="sng" dirty="0">
                <a:solidFill>
                  <a:srgbClr val="C00000"/>
                </a:solidFill>
              </a:rPr>
              <a:t>GRANDE DEBITO EREDITATO: 12+3= 15 miliardi di euro da </a:t>
            </a:r>
            <a:r>
              <a:rPr lang="it-IT" sz="1500" b="1" i="1" u="sng" dirty="0" smtClean="0">
                <a:solidFill>
                  <a:srgbClr val="C00000"/>
                </a:solidFill>
              </a:rPr>
              <a:t>restituire</a:t>
            </a:r>
            <a:endParaRPr lang="it-IT" sz="1500" dirty="0">
              <a:solidFill>
                <a:srgbClr val="C00000"/>
              </a:solidFill>
            </a:endParaRPr>
          </a:p>
          <a:p>
            <a:pPr marL="0" indent="0" algn="just">
              <a:buNone/>
            </a:pPr>
            <a:r>
              <a:rPr lang="it-IT" sz="1500" b="1" i="1" dirty="0">
                <a:solidFill>
                  <a:srgbClr val="C00000"/>
                </a:solidFill>
              </a:rPr>
              <a:t> </a:t>
            </a:r>
            <a:endParaRPr lang="it-IT" sz="1500" dirty="0">
              <a:solidFill>
                <a:srgbClr val="C00000"/>
              </a:solidFill>
            </a:endParaRPr>
          </a:p>
          <a:p>
            <a:pPr algn="just"/>
            <a:r>
              <a:rPr lang="it-IT" sz="1500" b="1" i="1" u="sng" dirty="0">
                <a:solidFill>
                  <a:srgbClr val="C00000"/>
                </a:solidFill>
              </a:rPr>
              <a:t>I CITTADINI ROMANI stanno pagando, e pagheranno fino al 2048 delle tasse addizionali a compensazione del Debito Commissariato </a:t>
            </a:r>
            <a:r>
              <a:rPr lang="it-IT" sz="1500" b="1" i="1" dirty="0"/>
              <a:t>(circa 12 miliardi) che dovrebbe venire allargato a 15 miliardi </a:t>
            </a:r>
            <a:r>
              <a:rPr lang="it-IT" sz="1500" i="1" dirty="0"/>
              <a:t>se volessimo resettare i circa 3 miliardi di euro di  buco di bilancio ereditato a giugno 2016 (fra Comune e Partecipate</a:t>
            </a:r>
            <a:r>
              <a:rPr lang="it-IT" sz="1500" i="1" dirty="0" smtClean="0"/>
              <a:t>)</a:t>
            </a:r>
            <a:endParaRPr lang="it-IT" sz="1500" dirty="0"/>
          </a:p>
          <a:p>
            <a:pPr algn="just"/>
            <a:r>
              <a:rPr lang="it-IT" sz="1500" b="1" i="1" u="sng" dirty="0">
                <a:solidFill>
                  <a:srgbClr val="C00000"/>
                </a:solidFill>
              </a:rPr>
              <a:t>Già queste prime considerazioni spiegano inequivocabilmente le ragioni del “Debito di Roma Capitale</a:t>
            </a:r>
            <a:r>
              <a:rPr lang="it-IT" sz="1500" b="1" i="1" dirty="0"/>
              <a:t>” </a:t>
            </a:r>
            <a:r>
              <a:rPr lang="it-IT" sz="1500" i="1" dirty="0"/>
              <a:t>spiegano i 12 miliardi di debito commissariato nel 2008 e scadenzato al 2048 che il Comune restituisce, per una parte, nel proprio bilancio, per una parte il MEF mentre, per la restante parte, viene restituita dai cittadini romani che pagano un’addizionale sulle tasse; i cittadini romani pagano infatti, sempre in comparazione a Milano il 46% della spesa comunale contro un 23% di Milano. </a:t>
            </a:r>
            <a:r>
              <a:rPr lang="it-IT" sz="1500" b="1" i="1" dirty="0">
                <a:solidFill>
                  <a:srgbClr val="C00000"/>
                </a:solidFill>
              </a:rPr>
              <a:t>Questa maggiore tassazione è dovuta ad oneri maggiori che ha Roma rispetto a Milano, </a:t>
            </a:r>
            <a:r>
              <a:rPr lang="it-IT" sz="1500" b="1" i="1" dirty="0" smtClean="0">
                <a:solidFill>
                  <a:srgbClr val="C00000"/>
                </a:solidFill>
              </a:rPr>
              <a:t>come </a:t>
            </a:r>
            <a:r>
              <a:rPr lang="it-IT" sz="1500" b="1" i="1" dirty="0">
                <a:solidFill>
                  <a:srgbClr val="C00000"/>
                </a:solidFill>
              </a:rPr>
              <a:t>Capitale di uno stato ed a causa della estensione urbanistica</a:t>
            </a:r>
            <a:r>
              <a:rPr lang="it-IT" sz="1500" i="1" u="sng" dirty="0"/>
              <a:t>, ma anche per via dell’evasione che a Roma, rispetto a Milano è stratosferica: oltre 200 milioni</a:t>
            </a:r>
            <a:r>
              <a:rPr lang="it-IT" sz="1500" i="1" dirty="0"/>
              <a:t> di mancati incassi annui, dei quali 72 per fitti attivi, 72 per ICI &amp; IMU, 84 milioni di TARSI &amp; TASI, 33 per servizi individuali…ecc. </a:t>
            </a:r>
            <a:endParaRPr lang="it-IT" sz="1500" i="1" dirty="0" smtClean="0"/>
          </a:p>
          <a:p>
            <a:pPr algn="just"/>
            <a:r>
              <a:rPr lang="it-IT" sz="1500" u="sng" dirty="0"/>
              <a:t>Un’idea potrebbe essere quella di marcare una linea di confine, </a:t>
            </a:r>
            <a:r>
              <a:rPr lang="it-IT" sz="1500" b="1" u="sng" dirty="0">
                <a:solidFill>
                  <a:srgbClr val="C00000"/>
                </a:solidFill>
              </a:rPr>
              <a:t>azzerando il pregresso, come si fa in tutte le società da risanare</a:t>
            </a:r>
            <a:r>
              <a:rPr lang="it-IT" sz="1500" u="sng" dirty="0"/>
              <a:t> </a:t>
            </a:r>
            <a:r>
              <a:rPr lang="it-IT" sz="1500" dirty="0"/>
              <a:t>ed aggiungendo ai 12 miliardi del debito del “Patto per Roma” i 3 miliardi accumulati dal 2008 al 2016, allargando quindi il debito a 15 miliardi che potrebbe essere restituito nei prossimi decenni, con un tasso di interesse pari a quello dei titoli di Stato.</a:t>
            </a:r>
          </a:p>
          <a:p>
            <a:pPr algn="just"/>
            <a:r>
              <a:rPr lang="it-IT" sz="1500" u="sng" dirty="0"/>
              <a:t>Senza il predetto </a:t>
            </a:r>
            <a:r>
              <a:rPr lang="it-IT" sz="1500" b="1" u="sng" dirty="0"/>
              <a:t>azzeramento, e</a:t>
            </a:r>
            <a:r>
              <a:rPr lang="it-IT" sz="1500" b="1" dirty="0"/>
              <a:t> </a:t>
            </a:r>
            <a:r>
              <a:rPr lang="it-IT" sz="1500" b="1" u="sng" dirty="0"/>
              <a:t>senza una dotazione suppletiva di risorse equiparate a Milano, ogni sforzo risulterà inutile e vano.</a:t>
            </a:r>
            <a:r>
              <a:rPr lang="it-IT" sz="1500" u="sng" dirty="0"/>
              <a:t> </a:t>
            </a:r>
            <a:endParaRPr lang="it-IT" sz="1500" dirty="0"/>
          </a:p>
          <a:p>
            <a:pPr marL="0" indent="0" algn="just">
              <a:buNone/>
            </a:pPr>
            <a:r>
              <a:rPr lang="it-IT" sz="1500" dirty="0"/>
              <a:t> </a:t>
            </a:r>
          </a:p>
          <a:p>
            <a:pPr algn="just"/>
            <a:r>
              <a:rPr lang="it-IT" sz="1500" b="1" u="sng" dirty="0">
                <a:solidFill>
                  <a:srgbClr val="C00000"/>
                </a:solidFill>
              </a:rPr>
              <a:t>L’ipotesi COMMISSARIAMENTO: una eventualità disastrosa da evitare</a:t>
            </a:r>
            <a:r>
              <a:rPr lang="it-IT" sz="1500" dirty="0"/>
              <a:t>:</a:t>
            </a:r>
          </a:p>
          <a:p>
            <a:pPr algn="just"/>
            <a:r>
              <a:rPr lang="it-IT" sz="1500" dirty="0"/>
              <a:t>Quando mi capita di sentir parlare di “commissariamento", resto comunque fermo della mia personale convinzione che </a:t>
            </a:r>
            <a:r>
              <a:rPr lang="it-IT" sz="1500" b="1" dirty="0"/>
              <a:t>Roma Capitale non necessiti di un Commissario al fine di gestire solo l’ordinario. E’ questo il concetto che vorrei che passasse all’opinione </a:t>
            </a:r>
            <a:r>
              <a:rPr lang="it-IT" sz="1500" b="1" dirty="0" smtClean="0"/>
              <a:t>pubblica.</a:t>
            </a:r>
            <a:endParaRPr lang="it-IT" sz="1500" dirty="0"/>
          </a:p>
          <a:p>
            <a:pPr algn="just"/>
            <a:r>
              <a:rPr lang="it-IT" sz="1500" b="1" u="sng" dirty="0" smtClean="0">
                <a:solidFill>
                  <a:srgbClr val="C00000"/>
                </a:solidFill>
              </a:rPr>
              <a:t>Roma </a:t>
            </a:r>
            <a:r>
              <a:rPr lang="it-IT" sz="1500" b="1" u="sng" dirty="0">
                <a:solidFill>
                  <a:srgbClr val="C00000"/>
                </a:solidFill>
              </a:rPr>
              <a:t>Capitale ha bisogno soprattutto di operazioni a carattere straordinario</a:t>
            </a:r>
            <a:r>
              <a:rPr lang="it-IT" sz="1500" b="1" dirty="0">
                <a:solidFill>
                  <a:srgbClr val="C00000"/>
                </a:solidFill>
              </a:rPr>
              <a:t>, </a:t>
            </a:r>
            <a:r>
              <a:rPr lang="it-IT" sz="1500" i="1" dirty="0" smtClean="0">
                <a:solidFill>
                  <a:srgbClr val="C00000"/>
                </a:solidFill>
              </a:rPr>
              <a:t> </a:t>
            </a:r>
            <a:endParaRPr lang="it-IT" sz="1500" dirty="0">
              <a:solidFill>
                <a:srgbClr val="C00000"/>
              </a:solidFill>
            </a:endParaRPr>
          </a:p>
          <a:p>
            <a:pPr marL="0" indent="0" algn="just">
              <a:buNone/>
            </a:pPr>
            <a:endParaRPr lang="it-IT" sz="1500" dirty="0">
              <a:solidFill>
                <a:srgbClr val="C00000"/>
              </a:solidFill>
              <a:effectLst>
                <a:outerShdw blurRad="38100" dist="38100" dir="2700000" algn="tl">
                  <a:srgbClr val="000000">
                    <a:alpha val="43137"/>
                  </a:srgbClr>
                </a:outerShdw>
              </a:effectLst>
            </a:endParaRPr>
          </a:p>
        </p:txBody>
      </p:sp>
      <p:sp>
        <p:nvSpPr>
          <p:cNvPr id="3" name="Segnaposto numero diapositiva 2"/>
          <p:cNvSpPr>
            <a:spLocks noGrp="1"/>
          </p:cNvSpPr>
          <p:nvPr>
            <p:ph type="sldNum" sz="quarter" idx="2"/>
          </p:nvPr>
        </p:nvSpPr>
        <p:spPr>
          <a:xfrm>
            <a:off x="6430392" y="9358435"/>
            <a:ext cx="344425" cy="288953"/>
          </a:xfrm>
        </p:spPr>
        <p:txBody>
          <a:bodyPr/>
          <a:lstStyle/>
          <a:p>
            <a:fld id="{86CB4B4D-7CA3-9044-876B-883B54F8677D}" type="slidenum">
              <a:rPr lang="it-IT" smtClean="0"/>
              <a:pPr/>
              <a:t>11</a:t>
            </a:fld>
            <a:endParaRPr lang="it-IT" dirty="0"/>
          </a:p>
        </p:txBody>
      </p:sp>
    </p:spTree>
    <p:extLst>
      <p:ext uri="{BB962C8B-B14F-4D97-AF65-F5344CB8AC3E}">
        <p14:creationId xmlns:p14="http://schemas.microsoft.com/office/powerpoint/2010/main" val="2202527504"/>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QUALE ROMA VOGLIAMO </a:t>
            </a:r>
            <a:br>
              <a:rPr lang="it-IT" b="1" dirty="0" smtClean="0">
                <a:solidFill>
                  <a:srgbClr val="FFC000"/>
                </a:solidFill>
              </a:rPr>
            </a:br>
            <a:r>
              <a:rPr lang="it-IT" b="1" dirty="0" smtClean="0">
                <a:solidFill>
                  <a:srgbClr val="FFC000"/>
                </a:solidFill>
              </a:rPr>
              <a:t>che città vogliamo costruire  nel prossimo futuro ?</a:t>
            </a:r>
            <a:endParaRPr lang="it-IT" dirty="0"/>
          </a:p>
        </p:txBody>
      </p:sp>
      <p:sp>
        <p:nvSpPr>
          <p:cNvPr id="4" name="Segnaposto contenuto 4"/>
          <p:cNvSpPr txBox="1">
            <a:spLocks noGrp="1"/>
          </p:cNvSpPr>
          <p:nvPr>
            <p:ph type="body" idx="1"/>
          </p:nvPr>
        </p:nvSpPr>
        <p:spPr>
          <a:xfrm>
            <a:off x="237704" y="1564432"/>
            <a:ext cx="5760640" cy="680668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200" b="1" dirty="0" smtClean="0">
                <a:solidFill>
                  <a:srgbClr val="C00000"/>
                </a:solidFill>
                <a:effectLst>
                  <a:outerShdw blurRad="38100" dist="38100" dir="2700000" algn="tl">
                    <a:srgbClr val="000000">
                      <a:alpha val="43137"/>
                    </a:srgbClr>
                  </a:outerShdw>
                </a:effectLst>
              </a:rPr>
              <a:t>Quale Roma vogliamo</a:t>
            </a:r>
            <a:r>
              <a:rPr lang="it-IT" sz="2200" b="1" dirty="0" smtClean="0"/>
              <a:t>, la nostra sindaca insieme agli Assessori, Consiglieri e Cittadini sta pianificando una serie di progetti per un futuro migliore</a:t>
            </a:r>
            <a:endParaRPr lang="it-IT" sz="2200" b="1" dirty="0"/>
          </a:p>
          <a:p>
            <a:pPr marL="0" indent="0">
              <a:buNone/>
            </a:pPr>
            <a:r>
              <a:rPr lang="it-IT" sz="2200" b="1" dirty="0" smtClean="0"/>
              <a:t>Roma Capitale, con i suoi 1300 km2 ha un’estensione simile alla </a:t>
            </a:r>
            <a:r>
              <a:rPr lang="it-IT" sz="2200" b="1" dirty="0" err="1" smtClean="0"/>
              <a:t>Silicon</a:t>
            </a:r>
            <a:r>
              <a:rPr lang="it-IT" sz="2200" b="1" dirty="0" smtClean="0"/>
              <a:t> Valley, </a:t>
            </a:r>
            <a:r>
              <a:rPr lang="it-IT" sz="2200" b="1" dirty="0" smtClean="0">
                <a:solidFill>
                  <a:srgbClr val="C00000"/>
                </a:solidFill>
                <a:effectLst>
                  <a:outerShdw blurRad="38100" dist="38100" dir="2700000" algn="tl">
                    <a:srgbClr val="000000">
                      <a:alpha val="43137"/>
                    </a:srgbClr>
                  </a:outerShdw>
                </a:effectLst>
              </a:rPr>
              <a:t>L’ECOSISTEMA di Roma potrebbe evolvere verso un futuro innovativo </a:t>
            </a:r>
            <a:r>
              <a:rPr lang="it-IT" sz="2200" b="1" dirty="0" smtClean="0"/>
              <a:t>…possibile….</a:t>
            </a:r>
          </a:p>
          <a:p>
            <a:pPr marL="0" indent="0">
              <a:buNone/>
            </a:pPr>
            <a:endParaRPr lang="it-IT" sz="2200" b="1" dirty="0"/>
          </a:p>
          <a:p>
            <a:pPr marL="0" indent="0">
              <a:buNone/>
            </a:pPr>
            <a:r>
              <a:rPr lang="it-IT" sz="2200" b="1" dirty="0" smtClean="0">
                <a:solidFill>
                  <a:srgbClr val="C00000"/>
                </a:solidFill>
                <a:effectLst>
                  <a:outerShdw blurRad="38100" dist="38100" dir="2700000" algn="tl">
                    <a:srgbClr val="000000">
                      <a:alpha val="43137"/>
                    </a:srgbClr>
                  </a:outerShdw>
                </a:effectLst>
              </a:rPr>
              <a:t>RCM </a:t>
            </a:r>
            <a:r>
              <a:rPr lang="it-IT" sz="2200" b="1" dirty="0">
                <a:solidFill>
                  <a:srgbClr val="C00000"/>
                </a:solidFill>
                <a:effectLst>
                  <a:outerShdw blurRad="38100" dist="38100" dir="2700000" algn="tl">
                    <a:srgbClr val="000000">
                      <a:alpha val="43137"/>
                    </a:srgbClr>
                  </a:outerShdw>
                </a:effectLst>
              </a:rPr>
              <a:t>– “Roma Capital Mundi” </a:t>
            </a:r>
            <a:r>
              <a:rPr lang="it-IT" sz="2200" b="1" dirty="0" smtClean="0"/>
              <a:t>– Roma </a:t>
            </a:r>
            <a:r>
              <a:rPr lang="it-IT" sz="2200" b="1" dirty="0"/>
              <a:t>Capitale nel Mondo:</a:t>
            </a:r>
            <a:r>
              <a:rPr lang="it-IT" sz="2200" dirty="0"/>
              <a:t> un progetto in corso di elaborazione fra Sindaca, Assessori e Consiglieri che coinvolgerà i municipi e tutti i cittadini, </a:t>
            </a:r>
            <a:r>
              <a:rPr lang="it-IT" sz="2200" b="1" dirty="0">
                <a:solidFill>
                  <a:srgbClr val="C00000"/>
                </a:solidFill>
                <a:effectLst>
                  <a:outerShdw blurRad="38100" dist="38100" dir="2700000" algn="tl">
                    <a:srgbClr val="000000">
                      <a:alpha val="43137"/>
                    </a:srgbClr>
                  </a:outerShdw>
                </a:effectLst>
              </a:rPr>
              <a:t>proiettando ROMA </a:t>
            </a:r>
            <a:r>
              <a:rPr lang="it-IT" sz="2200" b="1" dirty="0" smtClean="0">
                <a:solidFill>
                  <a:srgbClr val="C00000"/>
                </a:solidFill>
                <a:effectLst>
                  <a:outerShdw blurRad="38100" dist="38100" dir="2700000" algn="tl">
                    <a:srgbClr val="000000">
                      <a:alpha val="43137"/>
                    </a:srgbClr>
                  </a:outerShdw>
                </a:effectLst>
              </a:rPr>
              <a:t>a diventare nel prossimo futuro un </a:t>
            </a:r>
            <a:r>
              <a:rPr lang="it-IT" sz="2200" b="1" dirty="0">
                <a:solidFill>
                  <a:srgbClr val="C00000"/>
                </a:solidFill>
                <a:effectLst>
                  <a:outerShdw blurRad="38100" dist="38100" dir="2700000" algn="tl">
                    <a:srgbClr val="000000">
                      <a:alpha val="43137"/>
                    </a:srgbClr>
                  </a:outerShdw>
                </a:effectLst>
              </a:rPr>
              <a:t>faro nel </a:t>
            </a:r>
            <a:r>
              <a:rPr lang="it-IT" sz="2200" b="1" dirty="0" smtClean="0">
                <a:solidFill>
                  <a:srgbClr val="C00000"/>
                </a:solidFill>
                <a:effectLst>
                  <a:outerShdw blurRad="38100" dist="38100" dir="2700000" algn="tl">
                    <a:srgbClr val="000000">
                      <a:alpha val="43137"/>
                    </a:srgbClr>
                  </a:outerShdw>
                </a:effectLst>
              </a:rPr>
              <a:t>Mondo</a:t>
            </a:r>
          </a:p>
          <a:p>
            <a:pPr marL="0" indent="0">
              <a:buNone/>
            </a:pPr>
            <a:r>
              <a:rPr lang="it-IT" sz="1600" b="1" dirty="0" smtClean="0">
                <a:solidFill>
                  <a:srgbClr val="C00000"/>
                </a:solidFill>
                <a:effectLst>
                  <a:outerShdw blurRad="38100" dist="38100" dir="2700000" algn="tl">
                    <a:srgbClr val="000000">
                      <a:alpha val="43137"/>
                    </a:srgbClr>
                  </a:outerShdw>
                </a:effectLst>
              </a:rPr>
              <a:t>CAPIRE LA SILICON VALLEY:  </a:t>
            </a:r>
            <a:r>
              <a:rPr lang="it-IT" sz="1600" b="1" dirty="0">
                <a:effectLst>
                  <a:outerShdw blurRad="38100" dist="38100" dir="2700000" algn="tl">
                    <a:srgbClr val="000000">
                      <a:alpha val="43137"/>
                    </a:srgbClr>
                  </a:outerShdw>
                </a:effectLst>
              </a:rPr>
              <a:t>lettura consigliata:  «Il Sistema Innovativo della </a:t>
            </a:r>
            <a:r>
              <a:rPr lang="it-IT" sz="1600" b="1" dirty="0" err="1">
                <a:effectLst>
                  <a:outerShdw blurRad="38100" dist="38100" dir="2700000" algn="tl">
                    <a:srgbClr val="000000">
                      <a:alpha val="43137"/>
                    </a:srgbClr>
                  </a:outerShdw>
                </a:effectLst>
              </a:rPr>
              <a:t>Silicon</a:t>
            </a:r>
            <a:r>
              <a:rPr lang="it-IT" sz="1600" b="1" dirty="0">
                <a:effectLst>
                  <a:outerShdw blurRad="38100" dist="38100" dir="2700000" algn="tl">
                    <a:srgbClr val="000000">
                      <a:alpha val="43137"/>
                    </a:srgbClr>
                  </a:outerShdw>
                </a:effectLst>
              </a:rPr>
              <a:t> Valley» di angelo Bonomi </a:t>
            </a:r>
            <a:r>
              <a:rPr lang="it-IT" sz="1600" dirty="0">
                <a:solidFill>
                  <a:srgbClr val="0070C0"/>
                </a:solidFill>
                <a:hlinkClick r:id="rId2"/>
              </a:rPr>
              <a:t>https://www.google.it/search?q=superficie%2C+estensione+della+silicon+valley&amp;ie=utf-8&amp;oe=utf-8&amp;client=firefox-b&amp;gfe_rd=cr&amp;ei=tYXOWMebJIbe8geW26e4CQ </a:t>
            </a:r>
            <a:endParaRPr lang="it-IT" sz="1600" dirty="0">
              <a:solidFill>
                <a:srgbClr val="0070C0"/>
              </a:solidFill>
            </a:endParaRPr>
          </a:p>
          <a:p>
            <a:pPr marL="0" indent="0">
              <a:buNone/>
            </a:pPr>
            <a:endParaRPr lang="it-IT" sz="2200" b="1" dirty="0">
              <a:solidFill>
                <a:srgbClr val="C00000"/>
              </a:solidFill>
              <a:effectLst>
                <a:outerShdw blurRad="38100" dist="38100" dir="2700000" algn="tl">
                  <a:srgbClr val="000000">
                    <a:alpha val="43137"/>
                  </a:srgbClr>
                </a:outerShdw>
              </a:effectLst>
            </a:endParaRPr>
          </a:p>
        </p:txBody>
      </p:sp>
      <p:sp>
        <p:nvSpPr>
          <p:cNvPr id="5" name="Segnaposto contenuto 5"/>
          <p:cNvSpPr txBox="1">
            <a:spLocks/>
          </p:cNvSpPr>
          <p:nvPr/>
        </p:nvSpPr>
        <p:spPr>
          <a:xfrm>
            <a:off x="5710312" y="1564432"/>
            <a:ext cx="7056784" cy="71287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500" b="1" i="1" u="sng" dirty="0">
                <a:solidFill>
                  <a:srgbClr val="C00000"/>
                </a:solidFill>
              </a:rPr>
              <a:t>Quale Roma vogliamo? Che tipo di città vogliamo costruire?</a:t>
            </a:r>
            <a:r>
              <a:rPr lang="it-IT" sz="1500" i="1" dirty="0">
                <a:solidFill>
                  <a:srgbClr val="C00000"/>
                </a:solidFill>
              </a:rPr>
              <a:t> </a:t>
            </a:r>
            <a:endParaRPr lang="it-IT" sz="1500" dirty="0">
              <a:solidFill>
                <a:srgbClr val="C00000"/>
              </a:solidFill>
            </a:endParaRPr>
          </a:p>
          <a:p>
            <a:pPr algn="just"/>
            <a:r>
              <a:rPr lang="it-IT" sz="1500" i="1" dirty="0" smtClean="0"/>
              <a:t>Per </a:t>
            </a:r>
            <a:r>
              <a:rPr lang="it-IT" sz="1500" i="1" dirty="0"/>
              <a:t>molti anni siamo stati la quinta o la sesta potenza industriale. Siamo tra i soci fondatori della Comunità europea. Abbiamo retto all’urto della “guerra fredda”, garantendo spazi di </a:t>
            </a:r>
            <a:r>
              <a:rPr lang="it-IT" sz="1500" i="1" dirty="0" smtClean="0"/>
              <a:t>democrazia... </a:t>
            </a:r>
            <a:r>
              <a:rPr lang="it-IT" sz="1500" i="1" dirty="0"/>
              <a:t>In tutti questi anni il benessere complessivo del nostro popolo è continuamente cresciuto per poi subire una battuta d’arresto con la grande </a:t>
            </a:r>
            <a:r>
              <a:rPr lang="it-IT" sz="1500" i="1" dirty="0">
                <a:solidFill>
                  <a:srgbClr val="C00000"/>
                </a:solidFill>
              </a:rPr>
              <a:t>crisi del 2008. </a:t>
            </a:r>
            <a:r>
              <a:rPr lang="it-IT" sz="1500" b="1" i="1" dirty="0">
                <a:solidFill>
                  <a:srgbClr val="C00000"/>
                </a:solidFill>
              </a:rPr>
              <a:t>Ancora oggi non abbiamo recuperato quel tempo perduto. Ben 9 punti di </a:t>
            </a:r>
            <a:r>
              <a:rPr lang="it-IT" sz="1500" b="1" i="1" dirty="0" err="1">
                <a:solidFill>
                  <a:srgbClr val="C00000"/>
                </a:solidFill>
              </a:rPr>
              <a:t>Pil</a:t>
            </a:r>
            <a:r>
              <a:rPr lang="it-IT" sz="1500" b="1" i="1" dirty="0">
                <a:solidFill>
                  <a:srgbClr val="C00000"/>
                </a:solidFill>
              </a:rPr>
              <a:t> ci separano da quella vetta</a:t>
            </a:r>
            <a:r>
              <a:rPr lang="it-IT" sz="1500" b="1" i="1" dirty="0"/>
              <a:t>, mentre tutti gli altri Paesi hanno recuperato il </a:t>
            </a:r>
            <a:r>
              <a:rPr lang="it-IT" sz="1500" b="1" i="1" dirty="0" smtClean="0"/>
              <a:t>contraccolpo… </a:t>
            </a:r>
            <a:r>
              <a:rPr lang="it-IT" sz="1500" b="1" i="1" dirty="0"/>
              <a:t>Una mannaia che ha mietuto vittime in tutti i Paesi alla quale </a:t>
            </a:r>
            <a:r>
              <a:rPr lang="it-IT" sz="1500" b="1" i="1" dirty="0">
                <a:solidFill>
                  <a:srgbClr val="C00000"/>
                </a:solidFill>
              </a:rPr>
              <a:t>gli altri hanno saputo reagire meglio di noi</a:t>
            </a:r>
            <a:r>
              <a:rPr lang="it-IT" sz="1500" b="1" i="1" dirty="0" smtClean="0">
                <a:solidFill>
                  <a:srgbClr val="C00000"/>
                </a:solidFill>
              </a:rPr>
              <a:t>.</a:t>
            </a:r>
            <a:endParaRPr lang="it-IT" sz="1500" dirty="0"/>
          </a:p>
          <a:p>
            <a:pPr algn="just"/>
            <a:r>
              <a:rPr lang="it-IT" sz="1500" b="1" i="1" u="sng" dirty="0">
                <a:solidFill>
                  <a:srgbClr val="C00000"/>
                </a:solidFill>
              </a:rPr>
              <a:t>Per troppi anni il Governo centrale si è disinteressato della gestione della città “RC – Roma Capitale</a:t>
            </a:r>
            <a:r>
              <a:rPr lang="it-IT" sz="1500" b="1" i="1" dirty="0">
                <a:solidFill>
                  <a:srgbClr val="C00000"/>
                </a:solidFill>
              </a:rPr>
              <a:t>”</a:t>
            </a:r>
            <a:r>
              <a:rPr lang="it-IT" sz="1500" i="1" dirty="0">
                <a:solidFill>
                  <a:srgbClr val="C00000"/>
                </a:solidFill>
              </a:rPr>
              <a:t> </a:t>
            </a:r>
            <a:r>
              <a:rPr lang="it-IT" sz="1500" i="1" dirty="0"/>
              <a:t>senza un effettivo piano regolatore aggiornato, </a:t>
            </a:r>
            <a:r>
              <a:rPr lang="it-IT" sz="1500" b="1" i="1" dirty="0">
                <a:solidFill>
                  <a:srgbClr val="C00000"/>
                </a:solidFill>
              </a:rPr>
              <a:t>senza una legge dedicata per la gestione della sua Capitale che la dotasse di risorse adeguate</a:t>
            </a:r>
            <a:r>
              <a:rPr lang="it-IT" sz="1500" b="1" i="1" dirty="0" smtClean="0">
                <a:solidFill>
                  <a:srgbClr val="C00000"/>
                </a:solidFill>
              </a:rPr>
              <a:t>.</a:t>
            </a:r>
            <a:endParaRPr lang="it-IT" sz="1500" b="1" dirty="0" smtClean="0"/>
          </a:p>
          <a:p>
            <a:pPr algn="just"/>
            <a:r>
              <a:rPr lang="it-IT" sz="1500" b="1" dirty="0" smtClean="0">
                <a:solidFill>
                  <a:srgbClr val="C00000"/>
                </a:solidFill>
              </a:rPr>
              <a:t>IL </a:t>
            </a:r>
            <a:r>
              <a:rPr lang="it-IT" sz="1500" b="1" dirty="0">
                <a:solidFill>
                  <a:srgbClr val="C00000"/>
                </a:solidFill>
              </a:rPr>
              <a:t>CONTESTO DI GRAVE DEGRADO ECONOMICO NAZIONALE E LOCALE</a:t>
            </a:r>
            <a:r>
              <a:rPr lang="it-IT" sz="1500" dirty="0">
                <a:solidFill>
                  <a:srgbClr val="C00000"/>
                </a:solidFill>
              </a:rPr>
              <a:t> </a:t>
            </a:r>
            <a:r>
              <a:rPr lang="it-IT" sz="1500" b="1" dirty="0">
                <a:solidFill>
                  <a:srgbClr val="C00000"/>
                </a:solidFill>
              </a:rPr>
              <a:t>DI ROMA CAPITALE</a:t>
            </a:r>
            <a:r>
              <a:rPr lang="it-IT" sz="1500" dirty="0">
                <a:solidFill>
                  <a:srgbClr val="C00000"/>
                </a:solidFill>
              </a:rPr>
              <a:t> </a:t>
            </a:r>
            <a:r>
              <a:rPr lang="it-IT" sz="1500" dirty="0" smtClean="0"/>
              <a:t>Una </a:t>
            </a:r>
            <a:r>
              <a:rPr lang="it-IT" sz="1500" dirty="0"/>
              <a:t>parte del GOVERNO nazionale, ed una parte dei Comuni e delle Società e Partecipazioni Pubbliche </a:t>
            </a:r>
            <a:r>
              <a:rPr lang="it-IT" sz="1500" dirty="0" smtClean="0"/>
              <a:t>hanno </a:t>
            </a:r>
            <a:r>
              <a:rPr lang="it-IT" sz="1500" dirty="0"/>
              <a:t>sperperato, per decenni, una parte delle risorse economiche del Paese; </a:t>
            </a:r>
            <a:r>
              <a:rPr lang="it-IT" sz="1500" b="1" dirty="0">
                <a:solidFill>
                  <a:srgbClr val="C00000"/>
                </a:solidFill>
              </a:rPr>
              <a:t>per coprire questi sprechi si sono tassate, fino all’ultimo respiro, le imprese private decimandole (il 30% ha chiuso bottega) </a:t>
            </a:r>
            <a:r>
              <a:rPr lang="it-IT" sz="1500" dirty="0" smtClean="0"/>
              <a:t> </a:t>
            </a:r>
            <a:r>
              <a:rPr lang="it-IT" sz="1500" dirty="0"/>
              <a:t>privilegiando quelle pubbliche, dove, in alcune di esse, si annidano clientelismi, parassitismi, mala-</a:t>
            </a:r>
            <a:r>
              <a:rPr lang="it-IT" sz="1500" dirty="0" err="1"/>
              <a:t>gestio</a:t>
            </a:r>
            <a:r>
              <a:rPr lang="it-IT" sz="1500" dirty="0"/>
              <a:t> e conflitti di interesse, e purtroppo, anche la corruzione</a:t>
            </a:r>
            <a:r>
              <a:rPr lang="it-IT" sz="1500" dirty="0" smtClean="0"/>
              <a:t>.</a:t>
            </a:r>
            <a:endParaRPr lang="it-IT" sz="1500" dirty="0"/>
          </a:p>
          <a:p>
            <a:pPr algn="just"/>
            <a:r>
              <a:rPr lang="it-IT" sz="1500" b="1" u="sng" dirty="0">
                <a:solidFill>
                  <a:srgbClr val="C00000"/>
                </a:solidFill>
              </a:rPr>
              <a:t>La Capitale può essere considerata, certamente, la proiezione di riflesso dell'Italia</a:t>
            </a:r>
            <a:r>
              <a:rPr lang="it-IT" sz="1500" b="1" dirty="0"/>
              <a:t>.</a:t>
            </a:r>
            <a:r>
              <a:rPr lang="it-IT" sz="1500" dirty="0"/>
              <a:t> Pertanto, senza un forte e possente rilancio dell’etica e moralità, e </a:t>
            </a:r>
            <a:r>
              <a:rPr lang="it-IT" sz="1500" dirty="0" smtClean="0"/>
              <a:t>soprattutto </a:t>
            </a:r>
            <a:r>
              <a:rPr lang="it-IT" sz="1500" dirty="0"/>
              <a:t>dell’impresa privata, l’unica che crea ricchezza alla Nazione, non ci saranno prospettive migliorative né per la Capitale, né per l’Italia</a:t>
            </a:r>
            <a:r>
              <a:rPr lang="it-IT" sz="1500" dirty="0" smtClean="0"/>
              <a:t>.</a:t>
            </a:r>
          </a:p>
          <a:p>
            <a:pPr algn="just"/>
            <a:r>
              <a:rPr lang="it-IT" sz="1500" b="1" u="sng" dirty="0" err="1" smtClean="0">
                <a:solidFill>
                  <a:srgbClr val="C00000"/>
                </a:solidFill>
              </a:rPr>
              <a:t>Silicon</a:t>
            </a:r>
            <a:r>
              <a:rPr lang="it-IT" sz="1500" b="1" u="sng" dirty="0" smtClean="0">
                <a:solidFill>
                  <a:srgbClr val="C00000"/>
                </a:solidFill>
              </a:rPr>
              <a:t> </a:t>
            </a:r>
            <a:r>
              <a:rPr lang="it-IT" sz="1500" b="1" u="sng" dirty="0" err="1" smtClean="0">
                <a:solidFill>
                  <a:srgbClr val="C00000"/>
                </a:solidFill>
              </a:rPr>
              <a:t>valley</a:t>
            </a:r>
            <a:r>
              <a:rPr lang="it-IT" sz="1500" b="1" u="sng" dirty="0" smtClean="0">
                <a:solidFill>
                  <a:srgbClr val="C00000"/>
                </a:solidFill>
              </a:rPr>
              <a:t> tour, lettura consigliata</a:t>
            </a:r>
            <a:r>
              <a:rPr lang="it-IT" sz="1500" b="1" dirty="0" smtClean="0">
                <a:solidFill>
                  <a:srgbClr val="C00000"/>
                </a:solidFill>
              </a:rPr>
              <a:t>:  «Il Sistema Innovativo della </a:t>
            </a:r>
            <a:r>
              <a:rPr lang="it-IT" sz="1500" b="1" dirty="0" err="1" smtClean="0">
                <a:solidFill>
                  <a:srgbClr val="C00000"/>
                </a:solidFill>
              </a:rPr>
              <a:t>Silicon</a:t>
            </a:r>
            <a:r>
              <a:rPr lang="it-IT" sz="1500" b="1" dirty="0" smtClean="0">
                <a:solidFill>
                  <a:srgbClr val="C00000"/>
                </a:solidFill>
              </a:rPr>
              <a:t> Valley» di angelo Bonomi </a:t>
            </a:r>
            <a:r>
              <a:rPr lang="it-IT" sz="1500" b="1" dirty="0" smtClean="0">
                <a:solidFill>
                  <a:srgbClr val="0070C0"/>
                </a:solidFill>
                <a:hlinkClick r:id="rId2"/>
              </a:rPr>
              <a:t>https</a:t>
            </a:r>
            <a:r>
              <a:rPr lang="it-IT" sz="1500" b="1" dirty="0">
                <a:solidFill>
                  <a:srgbClr val="0070C0"/>
                </a:solidFill>
                <a:hlinkClick r:id="rId2"/>
              </a:rPr>
              <a:t>://www.google.it/search?q=superficie%2C+estensione+della+silicon+valley&amp;ie=utf-8&amp;oe=utf-8&amp;client=firefox-b&amp;gfe_rd=cr&amp;ei=tYXOWMebJIbe8geW26e4CQ </a:t>
            </a:r>
            <a:endParaRPr lang="it-IT" sz="1500" b="1" dirty="0" smtClean="0">
              <a:solidFill>
                <a:srgbClr val="0070C0"/>
              </a:solidFill>
            </a:endParaRPr>
          </a:p>
          <a:p>
            <a:pPr algn="just"/>
            <a:endParaRPr lang="it-IT" sz="1500" dirty="0"/>
          </a:p>
          <a:p>
            <a:pPr marL="0" indent="0" algn="just">
              <a:buNone/>
            </a:pPr>
            <a:endParaRPr lang="it-IT" sz="1500" dirty="0" smtClean="0"/>
          </a:p>
          <a:p>
            <a:pPr marL="0" indent="0" algn="just">
              <a:buNone/>
            </a:pPr>
            <a:endParaRPr lang="it-IT" sz="1500" dirty="0"/>
          </a:p>
          <a:p>
            <a:pPr marL="0" indent="0" algn="just">
              <a:buNone/>
            </a:pPr>
            <a:endParaRPr lang="it-IT" sz="1500" dirty="0" smtClean="0"/>
          </a:p>
          <a:p>
            <a:pPr marL="0" indent="0" algn="just">
              <a:buNone/>
            </a:pPr>
            <a:endParaRPr lang="it-IT" sz="1500" b="1" dirty="0" smtClean="0">
              <a:solidFill>
                <a:srgbClr val="C00000"/>
              </a:solidFil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12</a:t>
            </a:fld>
            <a:endParaRPr lang="it-IT" dirty="0"/>
          </a:p>
        </p:txBody>
      </p:sp>
    </p:spTree>
    <p:extLst>
      <p:ext uri="{BB962C8B-B14F-4D97-AF65-F5344CB8AC3E}">
        <p14:creationId xmlns:p14="http://schemas.microsoft.com/office/powerpoint/2010/main" val="1666474334"/>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7011" y="844352"/>
            <a:ext cx="11893973" cy="513992"/>
          </a:xfrm>
        </p:spPr>
        <p:txBody>
          <a:bodyPr>
            <a:normAutofit fontScale="90000"/>
          </a:bodyPr>
          <a:lstStyle/>
          <a:p>
            <a:pPr algn="ctr"/>
            <a:r>
              <a:rPr lang="it-IT" b="1" dirty="0" smtClean="0">
                <a:solidFill>
                  <a:srgbClr val="FFC000"/>
                </a:solidFill>
              </a:rPr>
              <a:t>LA SITUAZIONE DIFFICILE</a:t>
            </a:r>
            <a:br>
              <a:rPr lang="it-IT" b="1" dirty="0" smtClean="0">
                <a:solidFill>
                  <a:srgbClr val="FFC000"/>
                </a:solidFill>
              </a:rPr>
            </a:br>
            <a:r>
              <a:rPr lang="it-IT" b="1" dirty="0" smtClean="0">
                <a:solidFill>
                  <a:srgbClr val="FFC000"/>
                </a:solidFill>
              </a:rPr>
              <a:t> che ho trovato al mio arrivo</a:t>
            </a:r>
            <a:endParaRPr lang="it-IT"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13</a:t>
            </a:fld>
            <a:endParaRPr lang="it-IT" dirty="0"/>
          </a:p>
        </p:txBody>
      </p:sp>
      <p:sp>
        <p:nvSpPr>
          <p:cNvPr id="7" name="Segnaposto testo 2"/>
          <p:cNvSpPr>
            <a:spLocks noGrp="1"/>
          </p:cNvSpPr>
          <p:nvPr>
            <p:ph type="body" idx="1"/>
          </p:nvPr>
        </p:nvSpPr>
        <p:spPr>
          <a:xfrm>
            <a:off x="546034" y="1850682"/>
            <a:ext cx="11912732" cy="6806681"/>
          </a:xfrm>
        </p:spPr>
        <p:txBody>
          <a:bodyPr>
            <a:normAutofit fontScale="77500" lnSpcReduction="20000"/>
          </a:bodyPr>
          <a:lstStyle/>
          <a:p>
            <a:pPr marL="0" indent="0" algn="just">
              <a:buNone/>
            </a:pPr>
            <a:r>
              <a:rPr lang="it-IT" sz="2900" b="1" u="sng" dirty="0" smtClean="0">
                <a:solidFill>
                  <a:srgbClr val="C00000"/>
                </a:solidFill>
                <a:effectLst>
                  <a:outerShdw blurRad="38100" dist="38100" dir="2700000" algn="tl">
                    <a:srgbClr val="000000">
                      <a:alpha val="43137"/>
                    </a:srgbClr>
                  </a:outerShdw>
                </a:effectLst>
              </a:rPr>
              <a:t>Non </a:t>
            </a:r>
            <a:r>
              <a:rPr lang="it-IT" sz="2900" b="1" u="sng" dirty="0">
                <a:solidFill>
                  <a:srgbClr val="C00000"/>
                </a:solidFill>
                <a:effectLst>
                  <a:outerShdw blurRad="38100" dist="38100" dir="2700000" algn="tl">
                    <a:srgbClr val="000000">
                      <a:alpha val="43137"/>
                    </a:srgbClr>
                  </a:outerShdw>
                </a:effectLst>
              </a:rPr>
              <a:t>posso negare che ho trovato una situazione abbastanza critica e, soprattutto nell’area Mobilità, di insolvenze importanti e diffuse</a:t>
            </a:r>
            <a:r>
              <a:rPr lang="it-IT" sz="2900" dirty="0"/>
              <a:t>. Come sappiamo le principali Società Partecipate di Roma Capitale, gestendo servizi pubblici essenziali (si pensi ai trasporti ed alla nettezza urbana) non possono permettersi di interrompere il servizio, pertanto, non possono quindi fallire. </a:t>
            </a:r>
            <a:r>
              <a:rPr lang="it-IT" sz="2900" dirty="0" smtClean="0"/>
              <a:t>Le </a:t>
            </a:r>
            <a:r>
              <a:rPr lang="it-IT" sz="2900" dirty="0"/>
              <a:t>precedenti amministrazioni, in diverse Società Partecipate, hanno preferito spendere in personale, salari e stipendi, perpetrando alle volte un clientelismo diffuso, anziché investire in strutture, macchine ed attrezzature. Abbiamo ereditato strumenti, macchine, vetture, bus, logistica obsoleta di cui il 30-50% va quanto prima sostituito con mezzi più nuovi e moderni. Pertanto, è lapalissiano che </a:t>
            </a:r>
            <a:r>
              <a:rPr lang="it-IT" sz="2900" b="1" dirty="0"/>
              <a:t>servano ingenti risorse al rinnovamento del parco macchine se vogliamo vedere i trasporti e la nettezza urbana funzionare.  </a:t>
            </a:r>
            <a:endParaRPr lang="it-IT" sz="2900" dirty="0"/>
          </a:p>
          <a:p>
            <a:pPr marL="0" indent="0" algn="just">
              <a:spcBef>
                <a:spcPts val="0"/>
              </a:spcBef>
              <a:buNone/>
            </a:pPr>
            <a:endParaRPr lang="it-IT" sz="2900" b="1" dirty="0" smtClean="0">
              <a:solidFill>
                <a:srgbClr val="C00000"/>
              </a:solidFill>
              <a:effectLst>
                <a:outerShdw blurRad="38100" dist="38100" dir="2700000" algn="tl">
                  <a:srgbClr val="000000">
                    <a:alpha val="43137"/>
                  </a:srgbClr>
                </a:outerShdw>
              </a:effectLst>
            </a:endParaRPr>
          </a:p>
          <a:p>
            <a:pPr marL="0" indent="0" algn="just">
              <a:spcBef>
                <a:spcPts val="0"/>
              </a:spcBef>
              <a:buNone/>
            </a:pPr>
            <a:r>
              <a:rPr lang="it-IT" sz="2900" b="1" dirty="0" smtClean="0">
                <a:solidFill>
                  <a:srgbClr val="C00000"/>
                </a:solidFill>
                <a:effectLst>
                  <a:outerShdw blurRad="38100" dist="38100" dir="2700000" algn="tl">
                    <a:srgbClr val="000000">
                      <a:alpha val="43137"/>
                    </a:srgbClr>
                  </a:outerShdw>
                </a:effectLst>
              </a:rPr>
              <a:t>Qualora </a:t>
            </a:r>
            <a:r>
              <a:rPr lang="it-IT" sz="2900" b="1" dirty="0">
                <a:solidFill>
                  <a:srgbClr val="C00000"/>
                </a:solidFill>
                <a:effectLst>
                  <a:outerShdw blurRad="38100" dist="38100" dir="2700000" algn="tl">
                    <a:srgbClr val="000000">
                      <a:alpha val="43137"/>
                    </a:srgbClr>
                  </a:outerShdw>
                </a:effectLst>
              </a:rPr>
              <a:t>si proceda a sommare queste necessità agli indebitamenti bancari, </a:t>
            </a:r>
            <a:r>
              <a:rPr lang="it-IT" sz="2900" dirty="0">
                <a:solidFill>
                  <a:srgbClr val="C00000"/>
                </a:solidFill>
                <a:effectLst>
                  <a:outerShdw blurRad="38100" dist="38100" dir="2700000" algn="tl">
                    <a:srgbClr val="000000">
                      <a:alpha val="43137"/>
                    </a:srgbClr>
                  </a:outerShdw>
                </a:effectLst>
              </a:rPr>
              <a:t>sia in Comune che nelle Partecipate</a:t>
            </a:r>
            <a:r>
              <a:rPr lang="it-IT" sz="2900" b="1" dirty="0">
                <a:solidFill>
                  <a:srgbClr val="C00000"/>
                </a:solidFill>
                <a:effectLst>
                  <a:outerShdw blurRad="38100" dist="38100" dir="2700000" algn="tl">
                    <a:srgbClr val="000000">
                      <a:alpha val="43137"/>
                    </a:srgbClr>
                  </a:outerShdw>
                </a:effectLst>
              </a:rPr>
              <a:t> i debiti accumulati complessivi ammontano ad un totale complessivo ricompreso tra i 2 ed i 3 miliardi di euro </a:t>
            </a:r>
            <a:r>
              <a:rPr lang="it-IT" sz="2900" dirty="0"/>
              <a:t>(temo più vicino ai 3). Il dato lo fisseremo quando termineremo la riconciliazione fra debiti e crediti, operazione  che non è mai stata fatta puntualmente in passato.  </a:t>
            </a:r>
          </a:p>
          <a:p>
            <a:pPr marL="0" indent="0" algn="just">
              <a:spcBef>
                <a:spcPts val="0"/>
              </a:spcBef>
              <a:buNone/>
            </a:pPr>
            <a:endParaRPr lang="it-IT" sz="2900" dirty="0" smtClean="0"/>
          </a:p>
          <a:p>
            <a:pPr marL="0" indent="0" algn="just">
              <a:spcBef>
                <a:spcPts val="0"/>
              </a:spcBef>
              <a:buNone/>
            </a:pPr>
            <a:r>
              <a:rPr lang="it-IT" sz="2900" dirty="0" smtClean="0"/>
              <a:t>E</a:t>
            </a:r>
            <a:r>
              <a:rPr lang="it-IT" sz="2900" dirty="0"/>
              <a:t>’ evidente e di primaria importanza che, per superare l'attuale stato di insolvenza diffusa che interessa le partecipate, i fornitori e Roma Capitale, </a:t>
            </a:r>
            <a:r>
              <a:rPr lang="it-IT" sz="2900" b="1" dirty="0">
                <a:solidFill>
                  <a:srgbClr val="C00000"/>
                </a:solidFill>
                <a:effectLst>
                  <a:outerShdw blurRad="38100" dist="38100" dir="2700000" algn="tl">
                    <a:srgbClr val="000000">
                      <a:alpha val="43137"/>
                    </a:srgbClr>
                  </a:outerShdw>
                </a:effectLst>
              </a:rPr>
              <a:t>servirebbe una collaborazione sinergica fra Capitale e Governo;</a:t>
            </a:r>
            <a:r>
              <a:rPr lang="it-IT" sz="2900" dirty="0"/>
              <a:t> ma soprattutto </a:t>
            </a:r>
            <a:r>
              <a:rPr lang="it-IT" sz="2900" u="sng" dirty="0"/>
              <a:t>non possiamo dimenticare il ruolo in tutto il mondo svolto dalle Capitali ed i maggiori introiti che a questa sono riservati</a:t>
            </a:r>
            <a:r>
              <a:rPr lang="it-IT" sz="2900" dirty="0"/>
              <a:t>. </a:t>
            </a:r>
          </a:p>
          <a:p>
            <a:pPr marL="0" indent="0" algn="just">
              <a:spcBef>
                <a:spcPts val="0"/>
              </a:spcBef>
              <a:buNone/>
            </a:pPr>
            <a:endParaRPr lang="it-IT" sz="2900" u="sng" dirty="0"/>
          </a:p>
          <a:p>
            <a:pPr marL="0" indent="0" algn="just">
              <a:buNone/>
            </a:pPr>
            <a:endParaRPr lang="it-IT" dirty="0"/>
          </a:p>
        </p:txBody>
      </p:sp>
    </p:spTree>
    <p:extLst>
      <p:ext uri="{BB962C8B-B14F-4D97-AF65-F5344CB8AC3E}">
        <p14:creationId xmlns:p14="http://schemas.microsoft.com/office/powerpoint/2010/main" val="3696448"/>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7011" y="844352"/>
            <a:ext cx="11893973" cy="513992"/>
          </a:xfrm>
        </p:spPr>
        <p:txBody>
          <a:bodyPr>
            <a:normAutofit fontScale="90000"/>
          </a:bodyPr>
          <a:lstStyle/>
          <a:p>
            <a:pPr algn="ctr"/>
            <a:r>
              <a:rPr lang="it-IT" b="1" dirty="0">
                <a:solidFill>
                  <a:srgbClr val="FFC000"/>
                </a:solidFill>
              </a:rPr>
              <a:t>L’assessorato alla Riorganizzazione delle Partecipate</a:t>
            </a:r>
            <a:br>
              <a:rPr lang="it-IT" b="1" dirty="0">
                <a:solidFill>
                  <a:srgbClr val="FFC000"/>
                </a:solidFill>
              </a:rPr>
            </a:br>
            <a:r>
              <a:rPr lang="it-IT" b="1" dirty="0">
                <a:solidFill>
                  <a:srgbClr val="FFC000"/>
                </a:solidFill>
              </a:rPr>
              <a:t>affiancato dal Dipartimento, dal </a:t>
            </a:r>
            <a:r>
              <a:rPr lang="it-IT" b="1" dirty="0" err="1">
                <a:solidFill>
                  <a:srgbClr val="FFC000"/>
                </a:solidFill>
              </a:rPr>
              <a:t>GdL</a:t>
            </a:r>
            <a:r>
              <a:rPr lang="it-IT" b="1" dirty="0">
                <a:solidFill>
                  <a:srgbClr val="FFC000"/>
                </a:solidFill>
              </a:rPr>
              <a:t> e dallo Staff</a:t>
            </a:r>
            <a:endParaRPr lang="it-IT" dirty="0">
              <a:solidFill>
                <a:srgbClr val="FFC000"/>
              </a:solidFill>
            </a:endParaRPr>
          </a:p>
        </p:txBody>
      </p:sp>
      <p:sp>
        <p:nvSpPr>
          <p:cNvPr id="3" name="Segnaposto numero diapositiva 2"/>
          <p:cNvSpPr>
            <a:spLocks noGrp="1"/>
          </p:cNvSpPr>
          <p:nvPr>
            <p:ph type="sldNum" sz="quarter" idx="2"/>
          </p:nvPr>
        </p:nvSpPr>
        <p:spPr/>
        <p:txBody>
          <a:bodyPr/>
          <a:lstStyle/>
          <a:p>
            <a:fld id="{86CB4B4D-7CA3-9044-876B-883B54F8677D}" type="slidenum">
              <a:rPr lang="it-IT" smtClean="0"/>
              <a:pPr/>
              <a:t>14</a:t>
            </a:fld>
            <a:endParaRPr lang="it-IT" dirty="0"/>
          </a:p>
        </p:txBody>
      </p:sp>
      <p:sp>
        <p:nvSpPr>
          <p:cNvPr id="6" name="Segnaposto testo 2"/>
          <p:cNvSpPr>
            <a:spLocks noGrp="1"/>
          </p:cNvSpPr>
          <p:nvPr>
            <p:ph type="body" idx="1"/>
          </p:nvPr>
        </p:nvSpPr>
        <p:spPr>
          <a:xfrm>
            <a:off x="237704" y="1780456"/>
            <a:ext cx="12529392" cy="6806681"/>
          </a:xfrm>
        </p:spPr>
        <p:txBody>
          <a:bodyPr>
            <a:normAutofit fontScale="62500" lnSpcReduction="20000"/>
          </a:bodyPr>
          <a:lstStyle/>
          <a:p>
            <a:pPr marL="0" indent="0" algn="just">
              <a:spcBef>
                <a:spcPts val="0"/>
              </a:spcBef>
              <a:buNone/>
            </a:pPr>
            <a:r>
              <a:rPr lang="it-IT" b="1" dirty="0">
                <a:solidFill>
                  <a:srgbClr val="C00000"/>
                </a:solidFill>
                <a:effectLst>
                  <a:outerShdw blurRad="38100" dist="38100" dir="2700000" algn="tl">
                    <a:srgbClr val="000000">
                      <a:alpha val="43137"/>
                    </a:srgbClr>
                  </a:outerShdw>
                </a:effectLst>
              </a:rPr>
              <a:t>IL MIO LAVORO, </a:t>
            </a:r>
            <a:r>
              <a:rPr lang="it-IT" b="1" dirty="0"/>
              <a:t>Come Assessore alla Riorganizzazione delle </a:t>
            </a:r>
            <a:r>
              <a:rPr lang="it-IT" b="1" dirty="0" smtClean="0"/>
              <a:t>Partecipate, </a:t>
            </a:r>
            <a:r>
              <a:rPr lang="it-IT" b="1" dirty="0" smtClean="0">
                <a:solidFill>
                  <a:srgbClr val="C00000"/>
                </a:solidFill>
                <a:effectLst>
                  <a:outerShdw blurRad="38100" dist="38100" dir="2700000" algn="tl">
                    <a:srgbClr val="000000">
                      <a:alpha val="43137"/>
                    </a:srgbClr>
                  </a:outerShdw>
                </a:effectLst>
              </a:rPr>
              <a:t>quello </a:t>
            </a:r>
            <a:r>
              <a:rPr lang="it-IT" b="1" dirty="0">
                <a:solidFill>
                  <a:srgbClr val="C00000"/>
                </a:solidFill>
                <a:effectLst>
                  <a:outerShdw blurRad="38100" dist="38100" dir="2700000" algn="tl">
                    <a:srgbClr val="000000">
                      <a:alpha val="43137"/>
                    </a:srgbClr>
                  </a:outerShdw>
                </a:effectLst>
              </a:rPr>
              <a:t>del Dipartimento, del </a:t>
            </a:r>
            <a:r>
              <a:rPr lang="it-IT" b="1" dirty="0" err="1">
                <a:solidFill>
                  <a:srgbClr val="C00000"/>
                </a:solidFill>
                <a:effectLst>
                  <a:outerShdw blurRad="38100" dist="38100" dir="2700000" algn="tl">
                    <a:srgbClr val="000000">
                      <a:alpha val="43137"/>
                    </a:srgbClr>
                  </a:outerShdw>
                </a:effectLst>
              </a:rPr>
              <a:t>GdL</a:t>
            </a:r>
            <a:r>
              <a:rPr lang="it-IT" b="1" dirty="0">
                <a:solidFill>
                  <a:srgbClr val="C00000"/>
                </a:solidFill>
                <a:effectLst>
                  <a:outerShdw blurRad="38100" dist="38100" dir="2700000" algn="tl">
                    <a:srgbClr val="000000">
                      <a:alpha val="43137"/>
                    </a:srgbClr>
                  </a:outerShdw>
                </a:effectLst>
              </a:rPr>
              <a:t>, del mio Staff e di tutti i  </a:t>
            </a:r>
            <a:r>
              <a:rPr lang="it-IT" b="1" dirty="0" smtClean="0">
                <a:solidFill>
                  <a:srgbClr val="C00000"/>
                </a:solidFill>
                <a:effectLst>
                  <a:outerShdw blurRad="38100" dist="38100" dir="2700000" algn="tl">
                    <a:srgbClr val="000000">
                      <a:alpha val="43137"/>
                    </a:srgbClr>
                  </a:outerShdw>
                </a:effectLst>
              </a:rPr>
              <a:t>COLLABORATORI</a:t>
            </a:r>
            <a:r>
              <a:rPr lang="it-IT" dirty="0" smtClean="0"/>
              <a:t>, </a:t>
            </a:r>
            <a:r>
              <a:rPr lang="it-IT" b="1" dirty="0" smtClean="0"/>
              <a:t>iniziato ad</a:t>
            </a:r>
            <a:r>
              <a:rPr lang="it-IT" dirty="0" smtClean="0"/>
              <a:t> </a:t>
            </a:r>
            <a:r>
              <a:rPr lang="it-IT" b="1" dirty="0" smtClean="0"/>
              <a:t>Ottobre 2016</a:t>
            </a:r>
          </a:p>
          <a:p>
            <a:pPr marL="0" indent="0" algn="just">
              <a:spcBef>
                <a:spcPts val="0"/>
              </a:spcBef>
              <a:buNone/>
            </a:pPr>
            <a:endParaRPr lang="it-IT" dirty="0"/>
          </a:p>
          <a:p>
            <a:pPr marL="0" indent="0" algn="just">
              <a:spcBef>
                <a:spcPts val="0"/>
              </a:spcBef>
              <a:buNone/>
            </a:pPr>
            <a:r>
              <a:rPr lang="it-IT" sz="3300" b="1" u="sng" dirty="0">
                <a:solidFill>
                  <a:srgbClr val="C00000"/>
                </a:solidFill>
                <a:effectLst>
                  <a:outerShdw blurRad="38100" dist="38100" dir="2700000" algn="tl">
                    <a:srgbClr val="000000">
                      <a:alpha val="43137"/>
                    </a:srgbClr>
                  </a:outerShdw>
                </a:effectLst>
              </a:rPr>
              <a:t>Le Società Partecipate </a:t>
            </a:r>
            <a:r>
              <a:rPr lang="it-IT" sz="3300" b="1" u="sng" dirty="0" smtClean="0">
                <a:solidFill>
                  <a:srgbClr val="C00000"/>
                </a:solidFill>
                <a:effectLst>
                  <a:outerShdw blurRad="38100" dist="38100" dir="2700000" algn="tl">
                    <a:srgbClr val="000000">
                      <a:alpha val="43137"/>
                    </a:srgbClr>
                  </a:outerShdw>
                </a:effectLst>
              </a:rPr>
              <a:t>del Comune, </a:t>
            </a:r>
            <a:r>
              <a:rPr lang="it-IT" sz="3300" b="1" u="sng" dirty="0">
                <a:solidFill>
                  <a:srgbClr val="C00000"/>
                </a:solidFill>
                <a:effectLst>
                  <a:outerShdw blurRad="38100" dist="38100" dir="2700000" algn="tl">
                    <a:srgbClr val="000000">
                      <a:alpha val="43137"/>
                    </a:srgbClr>
                  </a:outerShdw>
                </a:effectLst>
              </a:rPr>
              <a:t>da oltre </a:t>
            </a:r>
            <a:r>
              <a:rPr lang="it-IT" sz="3300" b="1" u="sng" dirty="0" smtClean="0">
                <a:solidFill>
                  <a:srgbClr val="C00000"/>
                </a:solidFill>
                <a:effectLst>
                  <a:outerShdw blurRad="38100" dist="38100" dir="2700000" algn="tl">
                    <a:srgbClr val="000000">
                      <a:alpha val="43137"/>
                    </a:srgbClr>
                  </a:outerShdw>
                </a:effectLst>
              </a:rPr>
              <a:t>30, </a:t>
            </a:r>
            <a:r>
              <a:rPr lang="it-IT" sz="3300" b="1" u="sng" dirty="0">
                <a:solidFill>
                  <a:srgbClr val="C00000"/>
                </a:solidFill>
                <a:effectLst>
                  <a:outerShdw blurRad="38100" dist="38100" dir="2700000" algn="tl">
                    <a:srgbClr val="000000">
                      <a:alpha val="43137"/>
                    </a:srgbClr>
                  </a:outerShdw>
                </a:effectLst>
              </a:rPr>
              <a:t>diventeranno nei prossimi anni </a:t>
            </a:r>
            <a:r>
              <a:rPr lang="it-IT" sz="3300" b="1" u="sng" dirty="0" smtClean="0">
                <a:solidFill>
                  <a:srgbClr val="C00000"/>
                </a:solidFill>
                <a:effectLst>
                  <a:outerShdw blurRad="38100" dist="38100" dir="2700000" algn="tl">
                    <a:srgbClr val="000000">
                      <a:alpha val="43137"/>
                    </a:srgbClr>
                  </a:outerShdw>
                </a:effectLst>
              </a:rPr>
              <a:t>10, </a:t>
            </a:r>
            <a:r>
              <a:rPr lang="it-IT" sz="3300" b="1" u="sng" dirty="0">
                <a:solidFill>
                  <a:srgbClr val="C00000"/>
                </a:solidFill>
                <a:effectLst>
                  <a:outerShdw blurRad="38100" dist="38100" dir="2700000" algn="tl">
                    <a:srgbClr val="000000">
                      <a:alpha val="43137"/>
                    </a:srgbClr>
                  </a:outerShdw>
                </a:effectLst>
              </a:rPr>
              <a:t>al massimo </a:t>
            </a:r>
            <a:r>
              <a:rPr lang="it-IT" sz="3300" b="1" u="sng" dirty="0" smtClean="0">
                <a:solidFill>
                  <a:srgbClr val="C00000"/>
                </a:solidFill>
                <a:effectLst>
                  <a:outerShdw blurRad="38100" dist="38100" dir="2700000" algn="tl">
                    <a:srgbClr val="000000">
                      <a:alpha val="43137"/>
                    </a:srgbClr>
                  </a:outerShdw>
                </a:effectLst>
              </a:rPr>
              <a:t>12</a:t>
            </a:r>
            <a:r>
              <a:rPr lang="it-IT" dirty="0" smtClean="0"/>
              <a:t>; </a:t>
            </a:r>
            <a:r>
              <a:rPr lang="it-IT" dirty="0"/>
              <a:t>questa riduzione sta avvenendo, grazie alle precedenti Leggi e Delibere, ma e soprattutto, in ottemperanza alla </a:t>
            </a:r>
            <a:r>
              <a:rPr lang="it-IT" b="1" dirty="0"/>
              <a:t>Legge Madia che impone di operare nell’ambito pubblico con Società Partecipate </a:t>
            </a:r>
            <a:r>
              <a:rPr lang="it-IT" dirty="0"/>
              <a:t>o attività di partenariato pubblico-privato, </a:t>
            </a:r>
            <a:r>
              <a:rPr lang="it-IT" b="1" dirty="0"/>
              <a:t>solo nei settori che siano di servizi strategici ed essenziali e dove questo tipo di prodotto-servizio non sia disponibile nel libero mercato</a:t>
            </a:r>
            <a:r>
              <a:rPr lang="it-IT" dirty="0"/>
              <a:t>. Questa riorganizzazione, liquidazioni, accorpamenti, </a:t>
            </a:r>
            <a:r>
              <a:rPr lang="it-IT" dirty="0" err="1"/>
              <a:t>efficientamento</a:t>
            </a:r>
            <a:r>
              <a:rPr lang="it-IT" dirty="0"/>
              <a:t> o dismissioni sta già avvenendo ed avverrà nei prossimi mesi; per quanto possibile, senza licenziamenti o dismissioni di personale, che prevediamo di riqualificare ed adeguatamente riutilizzare in altre mansioni all’interno delle stesse.  Forse per 1 </a:t>
            </a:r>
            <a:r>
              <a:rPr lang="it-IT" dirty="0" err="1"/>
              <a:t>max</a:t>
            </a:r>
            <a:r>
              <a:rPr lang="it-IT" dirty="0"/>
              <a:t> 2 società, nelle quali la legge impone la dismissione a mezzo bando, prevedremo tutte le clausole di salvaguardia sociali rafforzate al fine che i lavoratori vengano salvaguardati nelle loro posizioni. Per queste Società, stiamo comunque lavorando con gli esperti legali e giuridici, e con i sindacati, al fine di evitare, anche per queste, dismissione di personale. </a:t>
            </a:r>
            <a:r>
              <a:rPr lang="it-IT" b="1" dirty="0"/>
              <a:t> </a:t>
            </a:r>
            <a:endParaRPr lang="it-IT" dirty="0"/>
          </a:p>
          <a:p>
            <a:pPr marL="0" indent="0" algn="just">
              <a:spcBef>
                <a:spcPts val="0"/>
              </a:spcBef>
              <a:buNone/>
            </a:pPr>
            <a:endParaRPr lang="it-IT" sz="3300" b="1" dirty="0" smtClean="0">
              <a:solidFill>
                <a:srgbClr val="C00000"/>
              </a:solidFill>
              <a:effectLst>
                <a:outerShdw blurRad="38100" dist="38100" dir="2700000" algn="tl">
                  <a:srgbClr val="000000">
                    <a:alpha val="43137"/>
                  </a:srgbClr>
                </a:outerShdw>
              </a:effectLst>
            </a:endParaRPr>
          </a:p>
          <a:p>
            <a:pPr marL="0" indent="0" algn="just">
              <a:spcBef>
                <a:spcPts val="0"/>
              </a:spcBef>
              <a:buNone/>
            </a:pPr>
            <a:r>
              <a:rPr lang="it-IT" sz="3300" b="1" u="sng" dirty="0" smtClean="0">
                <a:solidFill>
                  <a:srgbClr val="C00000"/>
                </a:solidFill>
                <a:effectLst>
                  <a:outerShdw blurRad="38100" dist="38100" dir="2700000" algn="tl">
                    <a:srgbClr val="000000">
                      <a:alpha val="43137"/>
                    </a:srgbClr>
                  </a:outerShdw>
                </a:effectLst>
              </a:rPr>
              <a:t>Chi </a:t>
            </a:r>
            <a:r>
              <a:rPr lang="it-IT" sz="3300" b="1" u="sng" dirty="0">
                <a:solidFill>
                  <a:srgbClr val="C00000"/>
                </a:solidFill>
                <a:effectLst>
                  <a:outerShdw blurRad="38100" dist="38100" dir="2700000" algn="tl">
                    <a:srgbClr val="000000">
                      <a:alpha val="43137"/>
                    </a:srgbClr>
                  </a:outerShdw>
                </a:effectLst>
              </a:rPr>
              <a:t>e come procederà, settimana dopo settimana, mese dopo mese per i prossimi 2-3 anni alla Riorganizzazione, Rilancio ed </a:t>
            </a:r>
            <a:r>
              <a:rPr lang="it-IT" sz="3300" b="1" u="sng" dirty="0" err="1">
                <a:solidFill>
                  <a:srgbClr val="C00000"/>
                </a:solidFill>
                <a:effectLst>
                  <a:outerShdw blurRad="38100" dist="38100" dir="2700000" algn="tl">
                    <a:srgbClr val="000000">
                      <a:alpha val="43137"/>
                    </a:srgbClr>
                  </a:outerShdw>
                </a:effectLst>
              </a:rPr>
              <a:t>efficientamento</a:t>
            </a:r>
            <a:r>
              <a:rPr lang="it-IT" sz="3300" b="1" u="sng" dirty="0">
                <a:solidFill>
                  <a:srgbClr val="C00000"/>
                </a:solidFill>
                <a:effectLst>
                  <a:outerShdw blurRad="38100" dist="38100" dir="2700000" algn="tl">
                    <a:srgbClr val="000000">
                      <a:alpha val="43137"/>
                    </a:srgbClr>
                  </a:outerShdw>
                </a:effectLst>
              </a:rPr>
              <a:t> delle 10-12 partecipate che rimarranno</a:t>
            </a:r>
            <a:r>
              <a:rPr lang="it-IT" sz="3300" b="1" dirty="0">
                <a:solidFill>
                  <a:srgbClr val="C00000"/>
                </a:solidFill>
                <a:effectLst>
                  <a:outerShdw blurRad="38100" dist="38100" dir="2700000" algn="tl">
                    <a:srgbClr val="000000">
                      <a:alpha val="43137"/>
                    </a:srgbClr>
                  </a:outerShdw>
                </a:effectLst>
              </a:rPr>
              <a:t>?  </a:t>
            </a:r>
            <a:endParaRPr lang="it-IT" sz="3300" b="1" dirty="0" smtClean="0">
              <a:solidFill>
                <a:srgbClr val="C00000"/>
              </a:solidFill>
              <a:effectLst>
                <a:outerShdw blurRad="38100" dist="38100" dir="2700000" algn="tl">
                  <a:srgbClr val="000000">
                    <a:alpha val="43137"/>
                  </a:srgbClr>
                </a:outerShdw>
              </a:effectLst>
            </a:endParaRPr>
          </a:p>
          <a:p>
            <a:pPr marL="0" indent="0" algn="just">
              <a:spcBef>
                <a:spcPts val="0"/>
              </a:spcBef>
              <a:buNone/>
            </a:pPr>
            <a:r>
              <a:rPr lang="it-IT" b="1" dirty="0" smtClean="0"/>
              <a:t>La </a:t>
            </a:r>
            <a:r>
              <a:rPr lang="it-IT" b="1" dirty="0"/>
              <a:t>Riorganizzazione sarà opera oltre che del Dipartimento Partecipate anche di un Gruppo di Lavoro - </a:t>
            </a:r>
            <a:r>
              <a:rPr lang="it-IT" b="1" dirty="0" err="1" smtClean="0"/>
              <a:t>GdL</a:t>
            </a:r>
            <a:r>
              <a:rPr lang="it-IT" dirty="0" smtClean="0"/>
              <a:t>, </a:t>
            </a:r>
            <a:r>
              <a:rPr lang="it-IT" dirty="0"/>
              <a:t>unitamente agli esperti nelle varie aziende partecipate ed al capace Staff sia dell’Assessorato che del Dipartimento </a:t>
            </a:r>
            <a:r>
              <a:rPr lang="it-IT" i="1" dirty="0"/>
              <a:t>Partecipazioni.</a:t>
            </a:r>
            <a:endParaRPr lang="it-IT" dirty="0"/>
          </a:p>
          <a:p>
            <a:pPr marL="0" indent="0" algn="just">
              <a:spcBef>
                <a:spcPts val="0"/>
              </a:spcBef>
              <a:buNone/>
            </a:pPr>
            <a:r>
              <a:rPr lang="it-IT" b="1" dirty="0">
                <a:solidFill>
                  <a:srgbClr val="C00000"/>
                </a:solidFill>
                <a:effectLst>
                  <a:outerShdw blurRad="38100" dist="38100" dir="2700000" algn="tl">
                    <a:srgbClr val="000000">
                      <a:alpha val="43137"/>
                    </a:srgbClr>
                  </a:outerShdw>
                </a:effectLst>
              </a:rPr>
              <a:t>Questo </a:t>
            </a:r>
            <a:r>
              <a:rPr lang="it-IT" b="1" dirty="0" err="1">
                <a:solidFill>
                  <a:srgbClr val="C00000"/>
                </a:solidFill>
                <a:effectLst>
                  <a:outerShdw blurRad="38100" dist="38100" dir="2700000" algn="tl">
                    <a:srgbClr val="000000">
                      <a:alpha val="43137"/>
                    </a:srgbClr>
                  </a:outerShdw>
                </a:effectLst>
              </a:rPr>
              <a:t>GdL</a:t>
            </a:r>
            <a:r>
              <a:rPr lang="it-IT" b="1" dirty="0">
                <a:solidFill>
                  <a:srgbClr val="C00000"/>
                </a:solidFill>
                <a:effectLst>
                  <a:outerShdw blurRad="38100" dist="38100" dir="2700000" algn="tl">
                    <a:srgbClr val="000000">
                      <a:alpha val="43137"/>
                    </a:srgbClr>
                  </a:outerShdw>
                </a:effectLst>
              </a:rPr>
              <a:t>, composto da 10-15 persone, metà delle quali dedicate alla riorganizzazione e l’altra metà al controllo di gestione/amministrazione e finanza</a:t>
            </a:r>
            <a:r>
              <a:rPr lang="it-IT" b="1" dirty="0"/>
              <a:t>,</a:t>
            </a:r>
            <a:r>
              <a:rPr lang="it-IT" dirty="0"/>
              <a:t> affiancheranno tutti i Manager delle Aziende Partecipate, aiutandoli a collaborare fra loro, individuando sinergie ed economie di </a:t>
            </a:r>
            <a:r>
              <a:rPr lang="it-IT" dirty="0" smtClean="0"/>
              <a:t>scala portandole</a:t>
            </a:r>
            <a:r>
              <a:rPr lang="it-IT" dirty="0"/>
              <a:t>, in 2/3 anni a funzionare in maniera efficiente.</a:t>
            </a:r>
          </a:p>
          <a:p>
            <a:pPr marL="0" indent="0" algn="just">
              <a:spcBef>
                <a:spcPts val="0"/>
              </a:spcBef>
              <a:buNone/>
            </a:pPr>
            <a:r>
              <a:rPr lang="it-IT" b="1" dirty="0" smtClean="0">
                <a:solidFill>
                  <a:srgbClr val="C00000"/>
                </a:solidFill>
                <a:effectLst>
                  <a:outerShdw blurRad="38100" dist="38100" dir="2700000" algn="tl">
                    <a:srgbClr val="000000">
                      <a:alpha val="43137"/>
                    </a:srgbClr>
                  </a:outerShdw>
                </a:effectLst>
              </a:rPr>
              <a:t>Nei prossimi mesi</a:t>
            </a:r>
            <a:r>
              <a:rPr lang="it-IT" b="1" dirty="0">
                <a:solidFill>
                  <a:srgbClr val="C00000"/>
                </a:solidFill>
                <a:effectLst>
                  <a:outerShdw blurRad="38100" dist="38100" dir="2700000" algn="tl">
                    <a:srgbClr val="000000">
                      <a:alpha val="43137"/>
                    </a:srgbClr>
                  </a:outerShdw>
                </a:effectLst>
              </a:rPr>
              <a:t>, grazie al lavoro del </a:t>
            </a:r>
            <a:r>
              <a:rPr lang="it-IT" b="1" dirty="0" smtClean="0">
                <a:solidFill>
                  <a:srgbClr val="C00000"/>
                </a:solidFill>
                <a:effectLst>
                  <a:outerShdw blurRad="38100" dist="38100" dir="2700000" algn="tl">
                    <a:srgbClr val="000000">
                      <a:alpha val="43137"/>
                    </a:srgbClr>
                  </a:outerShdw>
                </a:effectLst>
              </a:rPr>
              <a:t>Dipartimento </a:t>
            </a:r>
            <a:r>
              <a:rPr lang="it-IT" b="1" dirty="0">
                <a:solidFill>
                  <a:srgbClr val="C00000"/>
                </a:solidFill>
                <a:effectLst>
                  <a:outerShdw blurRad="38100" dist="38100" dir="2700000" algn="tl">
                    <a:srgbClr val="000000">
                      <a:alpha val="43137"/>
                    </a:srgbClr>
                  </a:outerShdw>
                </a:effectLst>
              </a:rPr>
              <a:t>e del </a:t>
            </a:r>
            <a:r>
              <a:rPr lang="it-IT" b="1" dirty="0" err="1">
                <a:solidFill>
                  <a:srgbClr val="C00000"/>
                </a:solidFill>
                <a:effectLst>
                  <a:outerShdw blurRad="38100" dist="38100" dir="2700000" algn="tl">
                    <a:srgbClr val="000000">
                      <a:alpha val="43137"/>
                    </a:srgbClr>
                  </a:outerShdw>
                </a:effectLst>
              </a:rPr>
              <a:t>GdL</a:t>
            </a:r>
            <a:r>
              <a:rPr lang="it-IT" b="1" dirty="0">
                <a:solidFill>
                  <a:srgbClr val="C00000"/>
                </a:solidFill>
                <a:effectLst>
                  <a:outerShdw blurRad="38100" dist="38100" dir="2700000" algn="tl">
                    <a:srgbClr val="000000">
                      <a:alpha val="43137"/>
                    </a:srgbClr>
                  </a:outerShdw>
                </a:effectLst>
              </a:rPr>
              <a:t> </a:t>
            </a:r>
            <a:r>
              <a:rPr lang="it-IT" b="1" dirty="0" smtClean="0">
                <a:solidFill>
                  <a:srgbClr val="C00000"/>
                </a:solidFill>
                <a:effectLst>
                  <a:outerShdw blurRad="38100" dist="38100" dir="2700000" algn="tl">
                    <a:srgbClr val="000000">
                      <a:alpha val="43137"/>
                    </a:srgbClr>
                  </a:outerShdw>
                </a:effectLst>
              </a:rPr>
              <a:t>relazioneremo </a:t>
            </a:r>
            <a:r>
              <a:rPr lang="it-IT" b="1" dirty="0">
                <a:solidFill>
                  <a:srgbClr val="C00000"/>
                </a:solidFill>
                <a:effectLst>
                  <a:outerShdw blurRad="38100" dist="38100" dir="2700000" algn="tl">
                    <a:srgbClr val="000000">
                      <a:alpha val="43137"/>
                    </a:srgbClr>
                  </a:outerShdw>
                </a:effectLst>
              </a:rPr>
              <a:t>più in dettaglio</a:t>
            </a:r>
            <a:r>
              <a:rPr lang="it-IT" dirty="0">
                <a:solidFill>
                  <a:srgbClr val="C00000"/>
                </a:solidFill>
                <a:effectLst>
                  <a:outerShdw blurRad="38100" dist="38100" dir="2700000" algn="tl">
                    <a:srgbClr val="000000">
                      <a:alpha val="43137"/>
                    </a:srgbClr>
                  </a:outerShdw>
                </a:effectLst>
              </a:rPr>
              <a:t> </a:t>
            </a:r>
            <a:r>
              <a:rPr lang="it-IT" dirty="0"/>
              <a:t>sui piani industriali e finanziari in esecuzione su tutte le partecipate, sulle sinergie fra le </a:t>
            </a:r>
            <a:r>
              <a:rPr lang="it-IT" dirty="0" smtClean="0"/>
              <a:t>stesse, sulle economie di scala </a:t>
            </a:r>
            <a:r>
              <a:rPr lang="it-IT" dirty="0"/>
              <a:t>e su altri dettagli che si stanno concretizzando.  </a:t>
            </a:r>
          </a:p>
        </p:txBody>
      </p:sp>
    </p:spTree>
    <p:extLst>
      <p:ext uri="{BB962C8B-B14F-4D97-AF65-F5344CB8AC3E}">
        <p14:creationId xmlns:p14="http://schemas.microsoft.com/office/powerpoint/2010/main" val="254224387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2"/>
          <p:cNvSpPr txBox="1">
            <a:spLocks/>
          </p:cNvSpPr>
          <p:nvPr/>
        </p:nvSpPr>
        <p:spPr bwMode="auto">
          <a:xfrm>
            <a:off x="767644" y="340296"/>
            <a:ext cx="11417583" cy="498970"/>
          </a:xfrm>
          <a:prstGeom prst="rect">
            <a:avLst/>
          </a:prstGeom>
          <a:ln w="12700">
            <a:miter lim="400000"/>
          </a:ln>
          <a:extLst/>
        </p:spPr>
        <p:txBody>
          <a:bodyPr lIns="0" tIns="0" rIns="0" bIns="0" anchor="b">
            <a:normAutofit fontScale="825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a:solidFill>
                  <a:srgbClr val="FFC000"/>
                </a:solidFill>
              </a:rPr>
              <a:t>QUADRO AVANZAMENTO ATTIVITA’ GDL PARTECIPATE</a:t>
            </a:r>
          </a:p>
        </p:txBody>
      </p:sp>
      <p:sp>
        <p:nvSpPr>
          <p:cNvPr id="93" name="CasellaDiTesto 92"/>
          <p:cNvSpPr txBox="1"/>
          <p:nvPr/>
        </p:nvSpPr>
        <p:spPr>
          <a:xfrm>
            <a:off x="5005494" y="1230490"/>
            <a:ext cx="765386" cy="365760"/>
          </a:xfrm>
          <a:prstGeom prst="rect">
            <a:avLst/>
          </a:prstGeom>
          <a:solidFill>
            <a:srgbClr val="800000"/>
          </a:solidFill>
          <a:ln>
            <a:solidFill>
              <a:schemeClr val="tx2"/>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endParaRPr lang="it-IT" sz="1173" kern="1200" dirty="0">
              <a:solidFill>
                <a:srgbClr val="FFFFFF"/>
              </a:solidFill>
              <a:latin typeface="Arial" panose="020B0604020202020204" pitchFamily="34" charset="0"/>
              <a:ea typeface="MS PGothic" panose="020B0600070205080204" pitchFamily="34" charset="-128"/>
            </a:endParaRPr>
          </a:p>
          <a:p>
            <a:pPr defTabSz="1300460" eaLnBrk="0" fontAlgn="base">
              <a:spcBef>
                <a:spcPct val="0"/>
              </a:spcBef>
              <a:spcAft>
                <a:spcPct val="0"/>
              </a:spcAft>
              <a:defRPr/>
            </a:pPr>
            <a:r>
              <a:rPr lang="it-IT" sz="1173" kern="1200" dirty="0">
                <a:solidFill>
                  <a:srgbClr val="FFFFFF"/>
                </a:solidFill>
                <a:latin typeface="Arial" panose="020B0604020202020204" pitchFamily="34" charset="0"/>
                <a:ea typeface="MS PGothic" panose="020B0600070205080204" pitchFamily="34" charset="-128"/>
              </a:rPr>
              <a:t>Gen-17</a:t>
            </a:r>
          </a:p>
          <a:p>
            <a:pPr defTabSz="1300460" eaLnBrk="0" fontAlgn="base">
              <a:spcBef>
                <a:spcPct val="0"/>
              </a:spcBef>
              <a:spcAft>
                <a:spcPct val="0"/>
              </a:spcAft>
              <a:defRPr/>
            </a:pPr>
            <a:endParaRPr lang="it-IT" sz="1173" kern="1200" dirty="0">
              <a:solidFill>
                <a:srgbClr val="FFFFFF"/>
              </a:solidFill>
              <a:latin typeface="Arial" panose="020B0604020202020204" pitchFamily="34" charset="0"/>
              <a:ea typeface="MS PGothic" panose="020B0600070205080204" pitchFamily="34" charset="-128"/>
            </a:endParaRPr>
          </a:p>
        </p:txBody>
      </p:sp>
      <p:sp>
        <p:nvSpPr>
          <p:cNvPr id="94" name="CasellaDiTesto 93"/>
          <p:cNvSpPr txBox="1"/>
          <p:nvPr/>
        </p:nvSpPr>
        <p:spPr>
          <a:xfrm>
            <a:off x="5827325" y="1230490"/>
            <a:ext cx="765386"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Feb-17</a:t>
            </a:r>
          </a:p>
        </p:txBody>
      </p:sp>
      <p:sp>
        <p:nvSpPr>
          <p:cNvPr id="96" name="CasellaDiTesto 95"/>
          <p:cNvSpPr txBox="1"/>
          <p:nvPr/>
        </p:nvSpPr>
        <p:spPr>
          <a:xfrm>
            <a:off x="6649156"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Mar-17</a:t>
            </a:r>
          </a:p>
        </p:txBody>
      </p:sp>
      <p:sp>
        <p:nvSpPr>
          <p:cNvPr id="107" name="CasellaDiTesto 106"/>
          <p:cNvSpPr txBox="1"/>
          <p:nvPr/>
        </p:nvSpPr>
        <p:spPr>
          <a:xfrm>
            <a:off x="7470988"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Apr-17</a:t>
            </a:r>
          </a:p>
        </p:txBody>
      </p:sp>
      <p:sp>
        <p:nvSpPr>
          <p:cNvPr id="110" name="CasellaDiTesto 109"/>
          <p:cNvSpPr txBox="1"/>
          <p:nvPr/>
        </p:nvSpPr>
        <p:spPr>
          <a:xfrm>
            <a:off x="4183663" y="1230490"/>
            <a:ext cx="765386"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Dic-16</a:t>
            </a:r>
          </a:p>
        </p:txBody>
      </p:sp>
      <p:sp>
        <p:nvSpPr>
          <p:cNvPr id="112" name="CasellaDiTesto 111"/>
          <p:cNvSpPr txBox="1"/>
          <p:nvPr/>
        </p:nvSpPr>
        <p:spPr>
          <a:xfrm>
            <a:off x="2142632" y="1235006"/>
            <a:ext cx="1955236"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Task</a:t>
            </a:r>
          </a:p>
        </p:txBody>
      </p:sp>
      <p:sp>
        <p:nvSpPr>
          <p:cNvPr id="114" name="CasellaDiTesto 113"/>
          <p:cNvSpPr txBox="1"/>
          <p:nvPr/>
        </p:nvSpPr>
        <p:spPr>
          <a:xfrm>
            <a:off x="8292819"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Mag-17</a:t>
            </a:r>
          </a:p>
        </p:txBody>
      </p:sp>
      <p:sp>
        <p:nvSpPr>
          <p:cNvPr id="115" name="CasellaDiTesto 114"/>
          <p:cNvSpPr txBox="1"/>
          <p:nvPr/>
        </p:nvSpPr>
        <p:spPr>
          <a:xfrm>
            <a:off x="9114650"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Giu-17</a:t>
            </a:r>
          </a:p>
        </p:txBody>
      </p:sp>
      <p:sp>
        <p:nvSpPr>
          <p:cNvPr id="116" name="CasellaDiTesto 115"/>
          <p:cNvSpPr txBox="1"/>
          <p:nvPr/>
        </p:nvSpPr>
        <p:spPr>
          <a:xfrm>
            <a:off x="9938739" y="1230490"/>
            <a:ext cx="765387"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Lug-17</a:t>
            </a:r>
          </a:p>
        </p:txBody>
      </p:sp>
      <p:sp>
        <p:nvSpPr>
          <p:cNvPr id="117" name="CasellaDiTesto 116"/>
          <p:cNvSpPr txBox="1"/>
          <p:nvPr/>
        </p:nvSpPr>
        <p:spPr>
          <a:xfrm>
            <a:off x="10760570" y="1230490"/>
            <a:ext cx="765387"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Ago-17</a:t>
            </a:r>
          </a:p>
        </p:txBody>
      </p:sp>
      <p:sp>
        <p:nvSpPr>
          <p:cNvPr id="118" name="CasellaDiTesto 117"/>
          <p:cNvSpPr txBox="1"/>
          <p:nvPr/>
        </p:nvSpPr>
        <p:spPr>
          <a:xfrm>
            <a:off x="11582400"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Set-17</a:t>
            </a:r>
          </a:p>
        </p:txBody>
      </p:sp>
      <p:sp>
        <p:nvSpPr>
          <p:cNvPr id="133" name="Rettangolo 132"/>
          <p:cNvSpPr/>
          <p:nvPr/>
        </p:nvSpPr>
        <p:spPr>
          <a:xfrm>
            <a:off x="9460089" y="8748890"/>
            <a:ext cx="650240" cy="15352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34" name="Rettangolo 133"/>
          <p:cNvSpPr/>
          <p:nvPr/>
        </p:nvSpPr>
        <p:spPr>
          <a:xfrm>
            <a:off x="9460089" y="8954347"/>
            <a:ext cx="650240" cy="1535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35" name="CasellaDiTesto 134"/>
          <p:cNvSpPr txBox="1"/>
          <p:nvPr/>
        </p:nvSpPr>
        <p:spPr>
          <a:xfrm>
            <a:off x="10234508" y="8717282"/>
            <a:ext cx="1901049" cy="191910"/>
          </a:xfrm>
          <a:prstGeom prst="rect">
            <a:avLst/>
          </a:prstGeom>
          <a:solidFill>
            <a:srgbClr val="800000"/>
          </a:solidFill>
          <a:ln>
            <a:solidFill>
              <a:schemeClr val="bg2">
                <a:lumMod val="75000"/>
              </a:schemeClr>
            </a:solidFill>
          </a:ln>
        </p:spPr>
        <p:txBody>
          <a:bodyPr lIns="38400" tIns="38400" rIns="38400" bIns="38400" anchor="ctr"/>
          <a:lstStyle>
            <a:defPPr>
              <a:defRPr lang="it-IT"/>
            </a:defPPr>
            <a:lvl1pPr algn="ctr">
              <a:defRPr sz="1100">
                <a:solidFill>
                  <a:schemeClr val="bg1"/>
                </a:solidFill>
              </a:defRPr>
            </a:lvl1pP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Stato dell’arte</a:t>
            </a:r>
          </a:p>
        </p:txBody>
      </p:sp>
      <p:sp>
        <p:nvSpPr>
          <p:cNvPr id="136" name="CasellaDiTesto 135"/>
          <p:cNvSpPr txBox="1"/>
          <p:nvPr/>
        </p:nvSpPr>
        <p:spPr>
          <a:xfrm>
            <a:off x="10234508" y="8954347"/>
            <a:ext cx="1901049" cy="191912"/>
          </a:xfrm>
          <a:prstGeom prst="rect">
            <a:avLst/>
          </a:prstGeom>
          <a:solidFill>
            <a:srgbClr val="800000"/>
          </a:solidFill>
          <a:ln>
            <a:solidFill>
              <a:schemeClr val="bg2">
                <a:lumMod val="75000"/>
              </a:schemeClr>
            </a:solidFill>
          </a:ln>
        </p:spPr>
        <p:txBody>
          <a:bodyPr lIns="38400" tIns="38400" rIns="38400" bIns="38400" anchor="ctr"/>
          <a:lstStyle>
            <a:defPPr>
              <a:defRPr lang="it-IT"/>
            </a:defPPr>
            <a:lvl1pPr algn="ctr">
              <a:defRPr sz="1100">
                <a:solidFill>
                  <a:schemeClr val="bg1"/>
                </a:solidFill>
              </a:defRPr>
            </a:lvl1pP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Pianificazione</a:t>
            </a:r>
          </a:p>
        </p:txBody>
      </p:sp>
      <p:sp>
        <p:nvSpPr>
          <p:cNvPr id="138" name="CasellaDiTesto 137"/>
          <p:cNvSpPr txBox="1"/>
          <p:nvPr/>
        </p:nvSpPr>
        <p:spPr>
          <a:xfrm>
            <a:off x="10234508" y="9191415"/>
            <a:ext cx="1901049" cy="191910"/>
          </a:xfrm>
          <a:prstGeom prst="rect">
            <a:avLst/>
          </a:prstGeom>
          <a:solidFill>
            <a:srgbClr val="800000"/>
          </a:solidFill>
          <a:ln>
            <a:solidFill>
              <a:schemeClr val="bg2">
                <a:lumMod val="75000"/>
              </a:schemeClr>
            </a:solidFill>
          </a:ln>
        </p:spPr>
        <p:txBody>
          <a:bodyPr lIns="38400" tIns="38400" rIns="38400" bIns="38400" anchor="ctr"/>
          <a:lstStyle>
            <a:defPPr>
              <a:defRPr lang="it-IT"/>
            </a:defPPr>
            <a:lvl1pPr algn="ctr">
              <a:defRPr sz="1100">
                <a:solidFill>
                  <a:schemeClr val="bg1"/>
                </a:solidFill>
              </a:defRPr>
            </a:lvl1pP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Attività conclusa</a:t>
            </a:r>
          </a:p>
        </p:txBody>
      </p:sp>
      <p:sp>
        <p:nvSpPr>
          <p:cNvPr id="72" name="Rettangolo 71"/>
          <p:cNvSpPr/>
          <p:nvPr/>
        </p:nvSpPr>
        <p:spPr>
          <a:xfrm>
            <a:off x="372534" y="5016783"/>
            <a:ext cx="12056533" cy="1352410"/>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3" name="Rettangolo 72"/>
          <p:cNvSpPr/>
          <p:nvPr/>
        </p:nvSpPr>
        <p:spPr>
          <a:xfrm>
            <a:off x="361245" y="4262684"/>
            <a:ext cx="12056533" cy="650240"/>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4" name="Rettangolo 73"/>
          <p:cNvSpPr/>
          <p:nvPr/>
        </p:nvSpPr>
        <p:spPr>
          <a:xfrm>
            <a:off x="370276" y="1702364"/>
            <a:ext cx="12056533" cy="2476783"/>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5" name="CasellaDiTesto 74"/>
          <p:cNvSpPr txBox="1"/>
          <p:nvPr/>
        </p:nvSpPr>
        <p:spPr>
          <a:xfrm>
            <a:off x="462845" y="1803965"/>
            <a:ext cx="1517227" cy="2300675"/>
          </a:xfrm>
          <a:prstGeom prst="rect">
            <a:avLst/>
          </a:prstGeom>
          <a:solidFill>
            <a:schemeClr val="bg1">
              <a:lumMod val="50000"/>
            </a:schemeClr>
          </a:solidFill>
          <a:ln>
            <a:solidFill>
              <a:schemeClr val="bg2">
                <a:lumMod val="75000"/>
              </a:schemeClr>
            </a:solidFill>
          </a:ln>
        </p:spPr>
        <p:txBody>
          <a:bodyPr lIns="38400" tIns="38400" rIns="38400" bIns="38400" anchor="ctr"/>
          <a:lstStyle/>
          <a:p>
            <a:pPr defTabSz="1300460" eaLnBrk="0" fontAlgn="base">
              <a:spcBef>
                <a:spcPct val="0"/>
              </a:spcBef>
              <a:spcAft>
                <a:spcPct val="0"/>
              </a:spcAft>
              <a:defRPr/>
            </a:pPr>
            <a:r>
              <a:rPr lang="it-IT" sz="1422" b="1" kern="1200" dirty="0">
                <a:solidFill>
                  <a:srgbClr val="FFFFFF"/>
                </a:solidFill>
                <a:latin typeface="Arial" panose="020B0604020202020204" pitchFamily="34" charset="0"/>
                <a:ea typeface="MS PGothic" panose="020B0600070205080204" pitchFamily="34" charset="-128"/>
              </a:rPr>
              <a:t>AMA S.p.A.</a:t>
            </a:r>
          </a:p>
        </p:txBody>
      </p:sp>
      <p:sp>
        <p:nvSpPr>
          <p:cNvPr id="76" name="CasellaDiTesto 75"/>
          <p:cNvSpPr txBox="1"/>
          <p:nvPr/>
        </p:nvSpPr>
        <p:spPr>
          <a:xfrm>
            <a:off x="462845" y="4321388"/>
            <a:ext cx="1517227" cy="512516"/>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ATAC S.p.A.</a:t>
            </a:r>
          </a:p>
        </p:txBody>
      </p:sp>
      <p:sp>
        <p:nvSpPr>
          <p:cNvPr id="19481" name="CasellaDiTesto 76"/>
          <p:cNvSpPr txBox="1">
            <a:spLocks noChangeArrowheads="1"/>
          </p:cNvSpPr>
          <p:nvPr/>
        </p:nvSpPr>
        <p:spPr bwMode="auto">
          <a:xfrm>
            <a:off x="2124570" y="1801708"/>
            <a:ext cx="1977813" cy="512516"/>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Piano Industriale</a:t>
            </a:r>
          </a:p>
          <a:p>
            <a:pPr defTabSz="1300460" eaLnBrk="0" fontAlgn="base">
              <a:spcBef>
                <a:spcPct val="0"/>
              </a:spcBef>
              <a:spcAft>
                <a:spcPct val="0"/>
              </a:spcAft>
              <a:buNone/>
            </a:pPr>
            <a:r>
              <a:rPr lang="it-IT" altLang="it-IT" sz="1280" b="1" kern="1200">
                <a:solidFill>
                  <a:srgbClr val="FFFFFF"/>
                </a:solidFill>
              </a:rPr>
              <a:t> 2017-2021</a:t>
            </a:r>
          </a:p>
        </p:txBody>
      </p:sp>
      <p:sp>
        <p:nvSpPr>
          <p:cNvPr id="19482" name="CasellaDiTesto 77"/>
          <p:cNvSpPr txBox="1">
            <a:spLocks noChangeArrowheads="1"/>
          </p:cNvSpPr>
          <p:nvPr/>
        </p:nvSpPr>
        <p:spPr bwMode="auto">
          <a:xfrm>
            <a:off x="2124570" y="2395503"/>
            <a:ext cx="1977813" cy="512515"/>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Piano Finanziario</a:t>
            </a:r>
          </a:p>
        </p:txBody>
      </p:sp>
      <p:sp>
        <p:nvSpPr>
          <p:cNvPr id="19483" name="CasellaDiTesto 78"/>
          <p:cNvSpPr txBox="1">
            <a:spLocks noChangeArrowheads="1"/>
          </p:cNvSpPr>
          <p:nvPr/>
        </p:nvSpPr>
        <p:spPr bwMode="auto">
          <a:xfrm>
            <a:off x="2124570" y="2989298"/>
            <a:ext cx="1977813" cy="510258"/>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Roma Multiservizi</a:t>
            </a:r>
          </a:p>
        </p:txBody>
      </p:sp>
      <p:sp>
        <p:nvSpPr>
          <p:cNvPr id="19484" name="CasellaDiTesto 79"/>
          <p:cNvSpPr txBox="1">
            <a:spLocks noChangeArrowheads="1"/>
          </p:cNvSpPr>
          <p:nvPr/>
        </p:nvSpPr>
        <p:spPr bwMode="auto">
          <a:xfrm>
            <a:off x="2124570" y="3583095"/>
            <a:ext cx="1977813" cy="510258"/>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EP Sistemi</a:t>
            </a:r>
          </a:p>
        </p:txBody>
      </p:sp>
      <p:sp>
        <p:nvSpPr>
          <p:cNvPr id="81" name="Rettangolo 80"/>
          <p:cNvSpPr/>
          <p:nvPr/>
        </p:nvSpPr>
        <p:spPr>
          <a:xfrm>
            <a:off x="4246881" y="1803966"/>
            <a:ext cx="3136053" cy="230293"/>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2" name="Rettangolo 81"/>
          <p:cNvSpPr/>
          <p:nvPr/>
        </p:nvSpPr>
        <p:spPr>
          <a:xfrm>
            <a:off x="4246881" y="2111023"/>
            <a:ext cx="3131537"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3" name="Rettangolo 82"/>
          <p:cNvSpPr/>
          <p:nvPr/>
        </p:nvSpPr>
        <p:spPr>
          <a:xfrm>
            <a:off x="4971627" y="2404534"/>
            <a:ext cx="1882987" cy="205457"/>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4" name="Rettangolo 83"/>
          <p:cNvSpPr/>
          <p:nvPr/>
        </p:nvSpPr>
        <p:spPr>
          <a:xfrm>
            <a:off x="4971627" y="2698046"/>
            <a:ext cx="3233138"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5" name="Rettangolo 84"/>
          <p:cNvSpPr/>
          <p:nvPr/>
        </p:nvSpPr>
        <p:spPr>
          <a:xfrm>
            <a:off x="4971627" y="2987041"/>
            <a:ext cx="1591734"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6" name="Rettangolo 85"/>
          <p:cNvSpPr/>
          <p:nvPr/>
        </p:nvSpPr>
        <p:spPr>
          <a:xfrm>
            <a:off x="4971627" y="3278294"/>
            <a:ext cx="3233138" cy="205458"/>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7" name="Rettangolo 86"/>
          <p:cNvSpPr/>
          <p:nvPr/>
        </p:nvSpPr>
        <p:spPr>
          <a:xfrm>
            <a:off x="4237849" y="3601157"/>
            <a:ext cx="2354862"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88" name="Rettangolo 87"/>
          <p:cNvSpPr/>
          <p:nvPr/>
        </p:nvSpPr>
        <p:spPr>
          <a:xfrm>
            <a:off x="4219788" y="3903699"/>
            <a:ext cx="3197013"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9493" name="CasellaDiTesto 88"/>
          <p:cNvSpPr txBox="1">
            <a:spLocks noChangeArrowheads="1"/>
          </p:cNvSpPr>
          <p:nvPr/>
        </p:nvSpPr>
        <p:spPr bwMode="auto">
          <a:xfrm>
            <a:off x="2115539" y="4328161"/>
            <a:ext cx="1977813" cy="512515"/>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Piano Industriale</a:t>
            </a:r>
          </a:p>
          <a:p>
            <a:pPr defTabSz="1300460" eaLnBrk="0" fontAlgn="base">
              <a:spcBef>
                <a:spcPct val="0"/>
              </a:spcBef>
              <a:spcAft>
                <a:spcPct val="0"/>
              </a:spcAft>
              <a:buNone/>
            </a:pPr>
            <a:r>
              <a:rPr lang="it-IT" altLang="it-IT" sz="1280" b="1" kern="1200">
                <a:solidFill>
                  <a:srgbClr val="FFFFFF"/>
                </a:solidFill>
              </a:rPr>
              <a:t> 2017-2019</a:t>
            </a:r>
          </a:p>
        </p:txBody>
      </p:sp>
      <p:sp>
        <p:nvSpPr>
          <p:cNvPr id="90" name="Rettangolo 89"/>
          <p:cNvSpPr/>
          <p:nvPr/>
        </p:nvSpPr>
        <p:spPr>
          <a:xfrm>
            <a:off x="4971627" y="4350739"/>
            <a:ext cx="1882987"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92" name="Rettangolo 91"/>
          <p:cNvSpPr/>
          <p:nvPr/>
        </p:nvSpPr>
        <p:spPr>
          <a:xfrm>
            <a:off x="4971627" y="4639735"/>
            <a:ext cx="2445174"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95" name="CasellaDiTesto 94"/>
          <p:cNvSpPr txBox="1"/>
          <p:nvPr/>
        </p:nvSpPr>
        <p:spPr>
          <a:xfrm>
            <a:off x="476392" y="5093546"/>
            <a:ext cx="1517227" cy="1183076"/>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Roma Metropolitane S.p.A.</a:t>
            </a:r>
          </a:p>
        </p:txBody>
      </p:sp>
      <p:sp>
        <p:nvSpPr>
          <p:cNvPr id="19497" name="CasellaDiTesto 96"/>
          <p:cNvSpPr txBox="1">
            <a:spLocks noChangeArrowheads="1"/>
          </p:cNvSpPr>
          <p:nvPr/>
        </p:nvSpPr>
        <p:spPr bwMode="auto">
          <a:xfrm>
            <a:off x="2129085" y="5093547"/>
            <a:ext cx="1977813" cy="510258"/>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Piano Industriale</a:t>
            </a:r>
          </a:p>
          <a:p>
            <a:pPr defTabSz="1300460" eaLnBrk="0" fontAlgn="base">
              <a:spcBef>
                <a:spcPct val="0"/>
              </a:spcBef>
              <a:spcAft>
                <a:spcPct val="0"/>
              </a:spcAft>
              <a:buNone/>
            </a:pPr>
            <a:r>
              <a:rPr lang="it-IT" altLang="it-IT" sz="1280" b="1" kern="1200">
                <a:solidFill>
                  <a:srgbClr val="FFFFFF"/>
                </a:solidFill>
              </a:rPr>
              <a:t> 2017-2021</a:t>
            </a:r>
          </a:p>
        </p:txBody>
      </p:sp>
      <p:sp>
        <p:nvSpPr>
          <p:cNvPr id="98" name="Rettangolo 97"/>
          <p:cNvSpPr/>
          <p:nvPr/>
        </p:nvSpPr>
        <p:spPr>
          <a:xfrm>
            <a:off x="4971627" y="5118383"/>
            <a:ext cx="1882987" cy="205457"/>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99" name="Rettangolo 98"/>
          <p:cNvSpPr/>
          <p:nvPr/>
        </p:nvSpPr>
        <p:spPr>
          <a:xfrm>
            <a:off x="4971627" y="5407379"/>
            <a:ext cx="2445174"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9500" name="CasellaDiTesto 99"/>
          <p:cNvSpPr txBox="1">
            <a:spLocks noChangeArrowheads="1"/>
          </p:cNvSpPr>
          <p:nvPr/>
        </p:nvSpPr>
        <p:spPr bwMode="auto">
          <a:xfrm>
            <a:off x="2129085" y="5725725"/>
            <a:ext cx="1977813" cy="512516"/>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Approvazione bilanci 2015 e 2016</a:t>
            </a:r>
          </a:p>
        </p:txBody>
      </p:sp>
      <p:sp>
        <p:nvSpPr>
          <p:cNvPr id="101" name="Rettangolo 100"/>
          <p:cNvSpPr/>
          <p:nvPr/>
        </p:nvSpPr>
        <p:spPr>
          <a:xfrm>
            <a:off x="4251397" y="5725725"/>
            <a:ext cx="2614507" cy="20545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02" name="Rettangolo 101"/>
          <p:cNvSpPr/>
          <p:nvPr/>
        </p:nvSpPr>
        <p:spPr>
          <a:xfrm>
            <a:off x="4231076" y="6023752"/>
            <a:ext cx="5478400"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03" name="Rettangolo 102"/>
          <p:cNvSpPr/>
          <p:nvPr/>
        </p:nvSpPr>
        <p:spPr>
          <a:xfrm>
            <a:off x="388338" y="6473050"/>
            <a:ext cx="12056533" cy="650240"/>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04" name="CasellaDiTesto 103"/>
          <p:cNvSpPr txBox="1"/>
          <p:nvPr/>
        </p:nvSpPr>
        <p:spPr>
          <a:xfrm>
            <a:off x="489938" y="6545298"/>
            <a:ext cx="1517227" cy="512515"/>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Roma Servizi </a:t>
            </a:r>
          </a:p>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Mobilità S.p.A.</a:t>
            </a:r>
          </a:p>
        </p:txBody>
      </p:sp>
      <p:sp>
        <p:nvSpPr>
          <p:cNvPr id="19505" name="CasellaDiTesto 104"/>
          <p:cNvSpPr txBox="1">
            <a:spLocks noChangeArrowheads="1"/>
          </p:cNvSpPr>
          <p:nvPr/>
        </p:nvSpPr>
        <p:spPr bwMode="auto">
          <a:xfrm>
            <a:off x="2129085" y="6556588"/>
            <a:ext cx="1977813" cy="512516"/>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Piano Industriale</a:t>
            </a:r>
          </a:p>
          <a:p>
            <a:pPr defTabSz="1300460" eaLnBrk="0" fontAlgn="base">
              <a:spcBef>
                <a:spcPct val="0"/>
              </a:spcBef>
              <a:spcAft>
                <a:spcPct val="0"/>
              </a:spcAft>
              <a:buNone/>
            </a:pPr>
            <a:r>
              <a:rPr lang="it-IT" altLang="it-IT" sz="1280" b="1" kern="1200">
                <a:solidFill>
                  <a:srgbClr val="FFFFFF"/>
                </a:solidFill>
              </a:rPr>
              <a:t> 2017-2021</a:t>
            </a:r>
          </a:p>
        </p:txBody>
      </p:sp>
      <p:sp>
        <p:nvSpPr>
          <p:cNvPr id="106" name="Rettangolo 105"/>
          <p:cNvSpPr/>
          <p:nvPr/>
        </p:nvSpPr>
        <p:spPr>
          <a:xfrm>
            <a:off x="4971627" y="6581423"/>
            <a:ext cx="1882987" cy="205457"/>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08" name="Rettangolo 107"/>
          <p:cNvSpPr/>
          <p:nvPr/>
        </p:nvSpPr>
        <p:spPr>
          <a:xfrm>
            <a:off x="4971627" y="6852357"/>
            <a:ext cx="2908018"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09" name="Rettangolo 108"/>
          <p:cNvSpPr/>
          <p:nvPr/>
        </p:nvSpPr>
        <p:spPr>
          <a:xfrm>
            <a:off x="399628" y="7206827"/>
            <a:ext cx="12056533" cy="650240"/>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11" name="CasellaDiTesto 110"/>
          <p:cNvSpPr txBox="1"/>
          <p:nvPr/>
        </p:nvSpPr>
        <p:spPr>
          <a:xfrm>
            <a:off x="501227" y="7299397"/>
            <a:ext cx="1517227" cy="510258"/>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Risorse per Roma S.p.A.</a:t>
            </a:r>
          </a:p>
        </p:txBody>
      </p:sp>
      <p:sp>
        <p:nvSpPr>
          <p:cNvPr id="19510" name="CasellaDiTesto 112"/>
          <p:cNvSpPr txBox="1">
            <a:spLocks noChangeArrowheads="1"/>
          </p:cNvSpPr>
          <p:nvPr/>
        </p:nvSpPr>
        <p:spPr bwMode="auto">
          <a:xfrm>
            <a:off x="2099734" y="7299397"/>
            <a:ext cx="1975556" cy="510258"/>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Mission e Piano</a:t>
            </a:r>
          </a:p>
          <a:p>
            <a:pPr defTabSz="1300460" eaLnBrk="0" fontAlgn="base">
              <a:spcBef>
                <a:spcPct val="0"/>
              </a:spcBef>
              <a:spcAft>
                <a:spcPct val="0"/>
              </a:spcAft>
              <a:buNone/>
            </a:pPr>
            <a:r>
              <a:rPr lang="it-IT" altLang="it-IT" sz="1280" b="1" kern="1200">
                <a:solidFill>
                  <a:srgbClr val="FFFFFF"/>
                </a:solidFill>
              </a:rPr>
              <a:t> 2017-2021</a:t>
            </a:r>
          </a:p>
        </p:txBody>
      </p:sp>
      <p:sp>
        <p:nvSpPr>
          <p:cNvPr id="119" name="Rettangolo 118"/>
          <p:cNvSpPr/>
          <p:nvPr/>
        </p:nvSpPr>
        <p:spPr>
          <a:xfrm>
            <a:off x="5827325" y="7317459"/>
            <a:ext cx="1038578"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20" name="Rettangolo 119"/>
          <p:cNvSpPr/>
          <p:nvPr/>
        </p:nvSpPr>
        <p:spPr>
          <a:xfrm>
            <a:off x="5827325" y="7604197"/>
            <a:ext cx="2092959" cy="205458"/>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25" name="Rettangolo 124"/>
          <p:cNvSpPr/>
          <p:nvPr/>
        </p:nvSpPr>
        <p:spPr>
          <a:xfrm>
            <a:off x="397369" y="7924800"/>
            <a:ext cx="12056533" cy="650240"/>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26" name="CasellaDiTesto 125"/>
          <p:cNvSpPr txBox="1"/>
          <p:nvPr/>
        </p:nvSpPr>
        <p:spPr>
          <a:xfrm>
            <a:off x="501227" y="7997050"/>
            <a:ext cx="1517227" cy="512516"/>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Assicurazioni di Roma S.p.A.</a:t>
            </a:r>
          </a:p>
        </p:txBody>
      </p:sp>
      <p:sp>
        <p:nvSpPr>
          <p:cNvPr id="19515" name="CasellaDiTesto 126"/>
          <p:cNvSpPr txBox="1">
            <a:spLocks noChangeArrowheads="1"/>
          </p:cNvSpPr>
          <p:nvPr/>
        </p:nvSpPr>
        <p:spPr bwMode="auto">
          <a:xfrm>
            <a:off x="2129085" y="7997050"/>
            <a:ext cx="1977813" cy="512516"/>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Efficientamento e Piano</a:t>
            </a:r>
          </a:p>
          <a:p>
            <a:pPr defTabSz="1300460" eaLnBrk="0" fontAlgn="base">
              <a:spcBef>
                <a:spcPct val="0"/>
              </a:spcBef>
              <a:spcAft>
                <a:spcPct val="0"/>
              </a:spcAft>
              <a:buNone/>
            </a:pPr>
            <a:r>
              <a:rPr lang="it-IT" altLang="it-IT" sz="1280" b="1" kern="1200">
                <a:solidFill>
                  <a:srgbClr val="FFFFFF"/>
                </a:solidFill>
              </a:rPr>
              <a:t> 2017-2021</a:t>
            </a:r>
          </a:p>
        </p:txBody>
      </p:sp>
      <p:sp>
        <p:nvSpPr>
          <p:cNvPr id="128" name="Rettangolo 127"/>
          <p:cNvSpPr/>
          <p:nvPr/>
        </p:nvSpPr>
        <p:spPr>
          <a:xfrm>
            <a:off x="5825067" y="8024143"/>
            <a:ext cx="1591734"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29" name="Rettangolo 128"/>
          <p:cNvSpPr/>
          <p:nvPr/>
        </p:nvSpPr>
        <p:spPr>
          <a:xfrm>
            <a:off x="5825067" y="8299592"/>
            <a:ext cx="1591734"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cxnSp>
        <p:nvCxnSpPr>
          <p:cNvPr id="193" name="Connettore diritto 192"/>
          <p:cNvCxnSpPr/>
          <p:nvPr/>
        </p:nvCxnSpPr>
        <p:spPr>
          <a:xfrm>
            <a:off x="7014916" y="1754295"/>
            <a:ext cx="0" cy="6913316"/>
          </a:xfrm>
          <a:prstGeom prst="line">
            <a:avLst/>
          </a:prstGeom>
          <a:ln w="3175">
            <a:solidFill>
              <a:srgbClr val="FF0000"/>
            </a:solidFill>
            <a:prstDash val="dashDot"/>
            <a:headEnd type="oval"/>
            <a:tailEnd type="oval"/>
          </a:ln>
        </p:spPr>
        <p:style>
          <a:lnRef idx="1">
            <a:schemeClr val="accent1"/>
          </a:lnRef>
          <a:fillRef idx="0">
            <a:schemeClr val="accent1"/>
          </a:fillRef>
          <a:effectRef idx="0">
            <a:schemeClr val="accent1"/>
          </a:effectRef>
          <a:fontRef idx="minor">
            <a:schemeClr val="tx1"/>
          </a:fontRef>
        </p:style>
      </p:cxnSp>
      <p:sp>
        <p:nvSpPr>
          <p:cNvPr id="69" name="Stella a 5 punte 68"/>
          <p:cNvSpPr/>
          <p:nvPr/>
        </p:nvSpPr>
        <p:spPr>
          <a:xfrm>
            <a:off x="7389707" y="1853637"/>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0" name="Stella a 5 punte 69"/>
          <p:cNvSpPr/>
          <p:nvPr/>
        </p:nvSpPr>
        <p:spPr>
          <a:xfrm>
            <a:off x="7389707" y="8152837"/>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1" name="Stella a 5 punte 70"/>
          <p:cNvSpPr/>
          <p:nvPr/>
        </p:nvSpPr>
        <p:spPr>
          <a:xfrm>
            <a:off x="9642969" y="9125938"/>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Tree>
    <p:extLst>
      <p:ext uri="{BB962C8B-B14F-4D97-AF65-F5344CB8AC3E}">
        <p14:creationId xmlns:p14="http://schemas.microsoft.com/office/powerpoint/2010/main" val="330463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Rettangolo 184"/>
          <p:cNvSpPr/>
          <p:nvPr/>
        </p:nvSpPr>
        <p:spPr>
          <a:xfrm>
            <a:off x="370276" y="3117992"/>
            <a:ext cx="12056533" cy="1332089"/>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91" name="Rettangolo 90"/>
          <p:cNvSpPr/>
          <p:nvPr/>
        </p:nvSpPr>
        <p:spPr>
          <a:xfrm>
            <a:off x="372534" y="1702364"/>
            <a:ext cx="12056533" cy="1329832"/>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93" name="CasellaDiTesto 92"/>
          <p:cNvSpPr txBox="1"/>
          <p:nvPr/>
        </p:nvSpPr>
        <p:spPr>
          <a:xfrm>
            <a:off x="5005494" y="1230490"/>
            <a:ext cx="765386" cy="365760"/>
          </a:xfrm>
          <a:prstGeom prst="rect">
            <a:avLst/>
          </a:prstGeom>
          <a:solidFill>
            <a:srgbClr val="800000"/>
          </a:solidFill>
          <a:ln>
            <a:solidFill>
              <a:schemeClr val="tx2"/>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endParaRPr lang="it-IT" sz="1173" kern="1200" dirty="0">
              <a:solidFill>
                <a:srgbClr val="FFFFFF"/>
              </a:solidFill>
              <a:latin typeface="Arial" panose="020B0604020202020204" pitchFamily="34" charset="0"/>
              <a:ea typeface="MS PGothic" panose="020B0600070205080204" pitchFamily="34" charset="-128"/>
            </a:endParaRPr>
          </a:p>
          <a:p>
            <a:pPr defTabSz="1300460" eaLnBrk="0" fontAlgn="base">
              <a:spcBef>
                <a:spcPct val="0"/>
              </a:spcBef>
              <a:spcAft>
                <a:spcPct val="0"/>
              </a:spcAft>
              <a:defRPr/>
            </a:pPr>
            <a:r>
              <a:rPr lang="it-IT" sz="1173" kern="1200" dirty="0">
                <a:solidFill>
                  <a:srgbClr val="FFFFFF"/>
                </a:solidFill>
                <a:latin typeface="Arial" panose="020B0604020202020204" pitchFamily="34" charset="0"/>
                <a:ea typeface="MS PGothic" panose="020B0600070205080204" pitchFamily="34" charset="-128"/>
              </a:rPr>
              <a:t>Gen-17</a:t>
            </a:r>
          </a:p>
          <a:p>
            <a:pPr defTabSz="1300460" eaLnBrk="0" fontAlgn="base">
              <a:spcBef>
                <a:spcPct val="0"/>
              </a:spcBef>
              <a:spcAft>
                <a:spcPct val="0"/>
              </a:spcAft>
              <a:defRPr/>
            </a:pPr>
            <a:endParaRPr lang="it-IT" sz="1173" kern="1200" dirty="0">
              <a:solidFill>
                <a:srgbClr val="FFFFFF"/>
              </a:solidFill>
              <a:latin typeface="Arial" panose="020B0604020202020204" pitchFamily="34" charset="0"/>
              <a:ea typeface="MS PGothic" panose="020B0600070205080204" pitchFamily="34" charset="-128"/>
            </a:endParaRPr>
          </a:p>
        </p:txBody>
      </p:sp>
      <p:sp>
        <p:nvSpPr>
          <p:cNvPr id="94" name="CasellaDiTesto 93"/>
          <p:cNvSpPr txBox="1"/>
          <p:nvPr/>
        </p:nvSpPr>
        <p:spPr>
          <a:xfrm>
            <a:off x="5827325" y="1230490"/>
            <a:ext cx="765386"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Feb-17</a:t>
            </a:r>
          </a:p>
        </p:txBody>
      </p:sp>
      <p:sp>
        <p:nvSpPr>
          <p:cNvPr id="96" name="CasellaDiTesto 95"/>
          <p:cNvSpPr txBox="1"/>
          <p:nvPr/>
        </p:nvSpPr>
        <p:spPr>
          <a:xfrm>
            <a:off x="6649156"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Mar-17</a:t>
            </a:r>
          </a:p>
        </p:txBody>
      </p:sp>
      <p:sp>
        <p:nvSpPr>
          <p:cNvPr id="107" name="CasellaDiTesto 106"/>
          <p:cNvSpPr txBox="1"/>
          <p:nvPr/>
        </p:nvSpPr>
        <p:spPr>
          <a:xfrm>
            <a:off x="7470988"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Apr-17</a:t>
            </a:r>
          </a:p>
        </p:txBody>
      </p:sp>
      <p:sp>
        <p:nvSpPr>
          <p:cNvPr id="110" name="CasellaDiTesto 109"/>
          <p:cNvSpPr txBox="1"/>
          <p:nvPr/>
        </p:nvSpPr>
        <p:spPr>
          <a:xfrm>
            <a:off x="4183663" y="1230490"/>
            <a:ext cx="765386"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Dic-16</a:t>
            </a:r>
          </a:p>
        </p:txBody>
      </p:sp>
      <p:sp>
        <p:nvSpPr>
          <p:cNvPr id="112" name="CasellaDiTesto 111"/>
          <p:cNvSpPr txBox="1"/>
          <p:nvPr/>
        </p:nvSpPr>
        <p:spPr>
          <a:xfrm>
            <a:off x="2142632" y="1230490"/>
            <a:ext cx="1955236"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Task</a:t>
            </a:r>
          </a:p>
        </p:txBody>
      </p:sp>
      <p:sp>
        <p:nvSpPr>
          <p:cNvPr id="114" name="CasellaDiTesto 113"/>
          <p:cNvSpPr txBox="1"/>
          <p:nvPr/>
        </p:nvSpPr>
        <p:spPr>
          <a:xfrm>
            <a:off x="8292819"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Mag-17</a:t>
            </a:r>
          </a:p>
        </p:txBody>
      </p:sp>
      <p:sp>
        <p:nvSpPr>
          <p:cNvPr id="115" name="CasellaDiTesto 114"/>
          <p:cNvSpPr txBox="1"/>
          <p:nvPr/>
        </p:nvSpPr>
        <p:spPr>
          <a:xfrm>
            <a:off x="9114650"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Giu-17</a:t>
            </a:r>
          </a:p>
        </p:txBody>
      </p:sp>
      <p:sp>
        <p:nvSpPr>
          <p:cNvPr id="116" name="CasellaDiTesto 115"/>
          <p:cNvSpPr txBox="1"/>
          <p:nvPr/>
        </p:nvSpPr>
        <p:spPr>
          <a:xfrm>
            <a:off x="9938739" y="1230490"/>
            <a:ext cx="765387"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Lug-17</a:t>
            </a:r>
          </a:p>
        </p:txBody>
      </p:sp>
      <p:sp>
        <p:nvSpPr>
          <p:cNvPr id="117" name="CasellaDiTesto 116"/>
          <p:cNvSpPr txBox="1"/>
          <p:nvPr/>
        </p:nvSpPr>
        <p:spPr>
          <a:xfrm>
            <a:off x="10760570" y="1230490"/>
            <a:ext cx="765387"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Ago-17</a:t>
            </a:r>
          </a:p>
        </p:txBody>
      </p:sp>
      <p:sp>
        <p:nvSpPr>
          <p:cNvPr id="118" name="CasellaDiTesto 117"/>
          <p:cNvSpPr txBox="1"/>
          <p:nvPr/>
        </p:nvSpPr>
        <p:spPr>
          <a:xfrm>
            <a:off x="11582400" y="1230490"/>
            <a:ext cx="767644" cy="365760"/>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Set-17</a:t>
            </a:r>
          </a:p>
        </p:txBody>
      </p:sp>
      <p:sp>
        <p:nvSpPr>
          <p:cNvPr id="121" name="CasellaDiTesto 120"/>
          <p:cNvSpPr txBox="1"/>
          <p:nvPr/>
        </p:nvSpPr>
        <p:spPr>
          <a:xfrm>
            <a:off x="476392" y="1783645"/>
            <a:ext cx="1517227" cy="1178560"/>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err="1">
                <a:solidFill>
                  <a:srgbClr val="FFFFFF"/>
                </a:solidFill>
                <a:latin typeface="Arial" panose="020B0604020202020204" pitchFamily="34" charset="0"/>
                <a:ea typeface="MS PGothic" panose="020B0600070205080204" pitchFamily="34" charset="-128"/>
              </a:rPr>
              <a:t>Aequa</a:t>
            </a:r>
            <a:r>
              <a:rPr lang="it-IT" sz="1422" kern="1200" dirty="0">
                <a:solidFill>
                  <a:srgbClr val="FFFFFF"/>
                </a:solidFill>
                <a:latin typeface="Arial" panose="020B0604020202020204" pitchFamily="34" charset="0"/>
                <a:ea typeface="MS PGothic" panose="020B0600070205080204" pitchFamily="34" charset="-128"/>
              </a:rPr>
              <a:t> Roma S.p.A.</a:t>
            </a:r>
          </a:p>
        </p:txBody>
      </p:sp>
      <p:sp>
        <p:nvSpPr>
          <p:cNvPr id="21522" name="CasellaDiTesto 121"/>
          <p:cNvSpPr txBox="1">
            <a:spLocks noChangeArrowheads="1"/>
          </p:cNvSpPr>
          <p:nvPr/>
        </p:nvSpPr>
        <p:spPr bwMode="auto">
          <a:xfrm>
            <a:off x="2149405" y="1774614"/>
            <a:ext cx="1977813" cy="562187"/>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Definizione ruolo recupero evasione Ta.Ri</a:t>
            </a:r>
          </a:p>
        </p:txBody>
      </p:sp>
      <p:sp>
        <p:nvSpPr>
          <p:cNvPr id="123" name="Rettangolo 122"/>
          <p:cNvSpPr/>
          <p:nvPr/>
        </p:nvSpPr>
        <p:spPr>
          <a:xfrm>
            <a:off x="4971626" y="2061352"/>
            <a:ext cx="2043290"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21524" name="CasellaDiTesto 129"/>
          <p:cNvSpPr txBox="1">
            <a:spLocks noChangeArrowheads="1"/>
          </p:cNvSpPr>
          <p:nvPr/>
        </p:nvSpPr>
        <p:spPr bwMode="auto">
          <a:xfrm>
            <a:off x="2140374" y="2420339"/>
            <a:ext cx="1977813" cy="564444"/>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Verifica Piano e ipotesi di sinergie</a:t>
            </a:r>
          </a:p>
        </p:txBody>
      </p:sp>
      <p:sp>
        <p:nvSpPr>
          <p:cNvPr id="131" name="Rettangolo 130"/>
          <p:cNvSpPr/>
          <p:nvPr/>
        </p:nvSpPr>
        <p:spPr>
          <a:xfrm>
            <a:off x="5845388" y="2436144"/>
            <a:ext cx="1040835"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32" name="Rettangolo 131"/>
          <p:cNvSpPr/>
          <p:nvPr/>
        </p:nvSpPr>
        <p:spPr>
          <a:xfrm>
            <a:off x="5845388" y="2727396"/>
            <a:ext cx="2406791"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33" name="Rettangolo 132"/>
          <p:cNvSpPr/>
          <p:nvPr/>
        </p:nvSpPr>
        <p:spPr>
          <a:xfrm>
            <a:off x="9460089" y="8748890"/>
            <a:ext cx="650240" cy="15352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34" name="Rettangolo 133"/>
          <p:cNvSpPr/>
          <p:nvPr/>
        </p:nvSpPr>
        <p:spPr>
          <a:xfrm>
            <a:off x="9460089" y="8954347"/>
            <a:ext cx="650240" cy="1535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35" name="CasellaDiTesto 134"/>
          <p:cNvSpPr txBox="1"/>
          <p:nvPr/>
        </p:nvSpPr>
        <p:spPr>
          <a:xfrm>
            <a:off x="10234508" y="8717282"/>
            <a:ext cx="1901049" cy="191910"/>
          </a:xfrm>
          <a:prstGeom prst="rect">
            <a:avLst/>
          </a:prstGeom>
          <a:solidFill>
            <a:srgbClr val="800000"/>
          </a:solidFill>
          <a:ln>
            <a:solidFill>
              <a:schemeClr val="bg2">
                <a:lumMod val="75000"/>
              </a:schemeClr>
            </a:solidFill>
          </a:ln>
        </p:spPr>
        <p:txBody>
          <a:bodyPr lIns="38400" tIns="38400" rIns="38400" bIns="38400" anchor="ctr"/>
          <a:lstStyle>
            <a:defPPr>
              <a:defRPr lang="it-IT"/>
            </a:defPPr>
            <a:lvl1pPr algn="ctr">
              <a:defRPr sz="1100">
                <a:solidFill>
                  <a:schemeClr val="bg1"/>
                </a:solidFill>
              </a:defRPr>
            </a:lvl1pP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Stato dell’arte</a:t>
            </a:r>
          </a:p>
        </p:txBody>
      </p:sp>
      <p:sp>
        <p:nvSpPr>
          <p:cNvPr id="136" name="CasellaDiTesto 135"/>
          <p:cNvSpPr txBox="1"/>
          <p:nvPr/>
        </p:nvSpPr>
        <p:spPr>
          <a:xfrm>
            <a:off x="10234508" y="8954347"/>
            <a:ext cx="1901049" cy="191912"/>
          </a:xfrm>
          <a:prstGeom prst="rect">
            <a:avLst/>
          </a:prstGeom>
          <a:solidFill>
            <a:srgbClr val="800000"/>
          </a:solidFill>
          <a:ln>
            <a:solidFill>
              <a:schemeClr val="bg2">
                <a:lumMod val="75000"/>
              </a:schemeClr>
            </a:solidFill>
          </a:ln>
        </p:spPr>
        <p:txBody>
          <a:bodyPr lIns="38400" tIns="38400" rIns="38400" bIns="38400" anchor="ctr"/>
          <a:lstStyle>
            <a:defPPr>
              <a:defRPr lang="it-IT"/>
            </a:defPPr>
            <a:lvl1pPr algn="ctr">
              <a:defRPr sz="1100">
                <a:solidFill>
                  <a:schemeClr val="bg1"/>
                </a:solidFill>
              </a:defRPr>
            </a:lvl1pP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Pianificazione</a:t>
            </a:r>
          </a:p>
        </p:txBody>
      </p:sp>
      <p:sp>
        <p:nvSpPr>
          <p:cNvPr id="138" name="CasellaDiTesto 137"/>
          <p:cNvSpPr txBox="1"/>
          <p:nvPr/>
        </p:nvSpPr>
        <p:spPr>
          <a:xfrm>
            <a:off x="10234508" y="9191415"/>
            <a:ext cx="1901049" cy="191910"/>
          </a:xfrm>
          <a:prstGeom prst="rect">
            <a:avLst/>
          </a:prstGeom>
          <a:solidFill>
            <a:srgbClr val="800000"/>
          </a:solidFill>
          <a:ln>
            <a:solidFill>
              <a:schemeClr val="bg2">
                <a:lumMod val="75000"/>
              </a:schemeClr>
            </a:solidFill>
          </a:ln>
        </p:spPr>
        <p:txBody>
          <a:bodyPr lIns="38400" tIns="38400" rIns="38400" bIns="38400" anchor="ctr"/>
          <a:lstStyle>
            <a:defPPr>
              <a:defRPr lang="it-IT"/>
            </a:defPPr>
            <a:lvl1pPr algn="ctr">
              <a:defRPr sz="1100">
                <a:solidFill>
                  <a:schemeClr val="bg1"/>
                </a:solidFill>
              </a:defRPr>
            </a:lvl1pP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Attività conclusa</a:t>
            </a:r>
          </a:p>
        </p:txBody>
      </p:sp>
      <p:sp>
        <p:nvSpPr>
          <p:cNvPr id="142" name="CasellaDiTesto 141"/>
          <p:cNvSpPr txBox="1"/>
          <p:nvPr/>
        </p:nvSpPr>
        <p:spPr>
          <a:xfrm>
            <a:off x="483165" y="3203788"/>
            <a:ext cx="1519485" cy="1178560"/>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err="1">
                <a:solidFill>
                  <a:srgbClr val="FFFFFF"/>
                </a:solidFill>
                <a:latin typeface="Arial" panose="020B0604020202020204" pitchFamily="34" charset="0"/>
                <a:ea typeface="MS PGothic" panose="020B0600070205080204" pitchFamily="34" charset="-128"/>
              </a:rPr>
              <a:t>Farmacap</a:t>
            </a:r>
            <a:r>
              <a:rPr lang="it-IT" sz="1422" kern="1200" dirty="0">
                <a:solidFill>
                  <a:srgbClr val="FFFFFF"/>
                </a:solidFill>
                <a:latin typeface="Arial" panose="020B0604020202020204" pitchFamily="34" charset="0"/>
                <a:ea typeface="MS PGothic" panose="020B0600070205080204" pitchFamily="34" charset="-128"/>
              </a:rPr>
              <a:t> Az. Speciale</a:t>
            </a:r>
          </a:p>
        </p:txBody>
      </p:sp>
      <p:sp>
        <p:nvSpPr>
          <p:cNvPr id="21533" name="CasellaDiTesto 142"/>
          <p:cNvSpPr txBox="1">
            <a:spLocks noChangeArrowheads="1"/>
          </p:cNvSpPr>
          <p:nvPr/>
        </p:nvSpPr>
        <p:spPr bwMode="auto">
          <a:xfrm>
            <a:off x="2138116" y="3203788"/>
            <a:ext cx="1975555" cy="562186"/>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Approvazione bilanci 2013, 2014, 2015</a:t>
            </a:r>
          </a:p>
        </p:txBody>
      </p:sp>
      <p:sp>
        <p:nvSpPr>
          <p:cNvPr id="144" name="Rettangolo 143"/>
          <p:cNvSpPr/>
          <p:nvPr/>
        </p:nvSpPr>
        <p:spPr>
          <a:xfrm>
            <a:off x="4971626" y="3492783"/>
            <a:ext cx="2402276"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21535" name="CasellaDiTesto 144"/>
          <p:cNvSpPr txBox="1">
            <a:spLocks noChangeArrowheads="1"/>
          </p:cNvSpPr>
          <p:nvPr/>
        </p:nvSpPr>
        <p:spPr bwMode="auto">
          <a:xfrm>
            <a:off x="2149405" y="3817904"/>
            <a:ext cx="1977813" cy="564444"/>
          </a:xfrm>
          <a:prstGeom prst="rect">
            <a:avLst/>
          </a:prstGeom>
          <a:solidFill>
            <a:srgbClr val="800000"/>
          </a:solidFill>
          <a:ln w="9525">
            <a:solidFill>
              <a:schemeClr val="tx2"/>
            </a:solidFill>
            <a:miter lim="800000"/>
            <a:headEnd/>
            <a:tailEnd/>
          </a:ln>
        </p:spPr>
        <p:txBody>
          <a:bodyPr lIns="38400" tIns="38400" rIns="38400" bIns="38400" anchor="ct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eaLnBrk="0" fontAlgn="base">
              <a:spcBef>
                <a:spcPct val="0"/>
              </a:spcBef>
              <a:spcAft>
                <a:spcPct val="0"/>
              </a:spcAft>
              <a:buNone/>
            </a:pPr>
            <a:r>
              <a:rPr lang="it-IT" altLang="it-IT" sz="1280" b="1" kern="1200">
                <a:solidFill>
                  <a:srgbClr val="FFFFFF"/>
                </a:solidFill>
              </a:rPr>
              <a:t>Aggiornamento Piano </a:t>
            </a:r>
          </a:p>
          <a:p>
            <a:pPr defTabSz="1300460" eaLnBrk="0" fontAlgn="base">
              <a:spcBef>
                <a:spcPct val="0"/>
              </a:spcBef>
              <a:spcAft>
                <a:spcPct val="0"/>
              </a:spcAft>
              <a:buNone/>
            </a:pPr>
            <a:r>
              <a:rPr lang="it-IT" altLang="it-IT" sz="1280" b="1" kern="1200">
                <a:solidFill>
                  <a:srgbClr val="FFFFFF"/>
                </a:solidFill>
              </a:rPr>
              <a:t>2017-2019</a:t>
            </a:r>
          </a:p>
        </p:txBody>
      </p:sp>
      <p:sp>
        <p:nvSpPr>
          <p:cNvPr id="146" name="Rettangolo 145"/>
          <p:cNvSpPr/>
          <p:nvPr/>
        </p:nvSpPr>
        <p:spPr>
          <a:xfrm>
            <a:off x="4971627" y="1754294"/>
            <a:ext cx="2052321" cy="205457"/>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48" name="Rettangolo 147"/>
          <p:cNvSpPr/>
          <p:nvPr/>
        </p:nvSpPr>
        <p:spPr>
          <a:xfrm>
            <a:off x="4971626" y="4143023"/>
            <a:ext cx="2043290"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49" name="Rettangolo 148"/>
          <p:cNvSpPr/>
          <p:nvPr/>
        </p:nvSpPr>
        <p:spPr>
          <a:xfrm>
            <a:off x="4967111" y="3858543"/>
            <a:ext cx="2034258" cy="205457"/>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51" name="Rettangolo 150"/>
          <p:cNvSpPr/>
          <p:nvPr/>
        </p:nvSpPr>
        <p:spPr>
          <a:xfrm>
            <a:off x="4971627" y="3183468"/>
            <a:ext cx="1878471" cy="20545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52" name="Rettangolo 151"/>
          <p:cNvSpPr/>
          <p:nvPr/>
        </p:nvSpPr>
        <p:spPr>
          <a:xfrm>
            <a:off x="370276" y="4549423"/>
            <a:ext cx="12056533" cy="4118187"/>
          </a:xfrm>
          <a:prstGeom prst="rect">
            <a:avLst/>
          </a:prstGeom>
          <a:solidFill>
            <a:schemeClr val="bg1">
              <a:lumMod val="95000"/>
            </a:schemeClr>
          </a:solidFill>
          <a:ln w="19050">
            <a:solidFill>
              <a:schemeClr val="bg1">
                <a:lumMod val="6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53" name="CasellaDiTesto 152"/>
          <p:cNvSpPr txBox="1"/>
          <p:nvPr/>
        </p:nvSpPr>
        <p:spPr>
          <a:xfrm>
            <a:off x="465102" y="4612641"/>
            <a:ext cx="1517227" cy="3935306"/>
          </a:xfrm>
          <a:prstGeom prst="rect">
            <a:avLst/>
          </a:prstGeom>
          <a:solidFill>
            <a:schemeClr val="bg1">
              <a:lumMod val="50000"/>
            </a:schemeClr>
          </a:solidFill>
          <a:ln>
            <a:solidFill>
              <a:schemeClr val="bg2">
                <a:lumMod val="75000"/>
              </a:schemeClr>
            </a:solidFill>
          </a:ln>
        </p:spPr>
        <p:txBody>
          <a:bodyPr lIns="38400" tIns="38400" rIns="38400" bIns="38400" anchor="ctr"/>
          <a:lstStyle>
            <a:defPPr>
              <a:defRPr lang="it-IT"/>
            </a:defPPr>
            <a:lvl1pPr algn="ctr">
              <a:defRPr sz="1100" b="1">
                <a:solidFill>
                  <a:schemeClr val="bg1"/>
                </a:solidFill>
              </a:defRPr>
            </a:lvl1pPr>
          </a:lstStyle>
          <a:p>
            <a:pPr defTabSz="1300460" eaLnBrk="0" fontAlgn="base">
              <a:spcBef>
                <a:spcPct val="0"/>
              </a:spcBef>
              <a:spcAft>
                <a:spcPct val="0"/>
              </a:spcAft>
              <a:defRPr/>
            </a:pPr>
            <a:r>
              <a:rPr lang="it-IT" sz="1422" kern="1200" dirty="0">
                <a:solidFill>
                  <a:srgbClr val="FFFFFF"/>
                </a:solidFill>
                <a:latin typeface="Arial" panose="020B0604020202020204" pitchFamily="34" charset="0"/>
                <a:ea typeface="MS PGothic" panose="020B0600070205080204" pitchFamily="34" charset="-128"/>
              </a:rPr>
              <a:t>Sinergie Società Partecipate</a:t>
            </a:r>
          </a:p>
        </p:txBody>
      </p:sp>
      <p:sp>
        <p:nvSpPr>
          <p:cNvPr id="154" name="CasellaDiTesto 153"/>
          <p:cNvSpPr txBox="1"/>
          <p:nvPr/>
        </p:nvSpPr>
        <p:spPr>
          <a:xfrm>
            <a:off x="2133601" y="4617156"/>
            <a:ext cx="1977813" cy="512515"/>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Impianti trattamento rifiuti</a:t>
            </a:r>
          </a:p>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AMA-ACEA</a:t>
            </a:r>
          </a:p>
        </p:txBody>
      </p:sp>
      <p:sp>
        <p:nvSpPr>
          <p:cNvPr id="155" name="CasellaDiTesto 154"/>
          <p:cNvSpPr txBox="1"/>
          <p:nvPr/>
        </p:nvSpPr>
        <p:spPr>
          <a:xfrm>
            <a:off x="2133601" y="5186116"/>
            <a:ext cx="1977813" cy="512515"/>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Scorporo Linee Elettriche</a:t>
            </a:r>
          </a:p>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ATAC-ACEA</a:t>
            </a:r>
          </a:p>
        </p:txBody>
      </p:sp>
      <p:sp>
        <p:nvSpPr>
          <p:cNvPr id="156" name="CasellaDiTesto 155"/>
          <p:cNvSpPr txBox="1"/>
          <p:nvPr/>
        </p:nvSpPr>
        <p:spPr>
          <a:xfrm>
            <a:off x="2133601" y="5757334"/>
            <a:ext cx="1977813" cy="512516"/>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Banche dati e sistemi IT</a:t>
            </a:r>
          </a:p>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AMA-ACEA</a:t>
            </a:r>
          </a:p>
        </p:txBody>
      </p:sp>
      <p:sp>
        <p:nvSpPr>
          <p:cNvPr id="157" name="CasellaDiTesto 156"/>
          <p:cNvSpPr txBox="1"/>
          <p:nvPr/>
        </p:nvSpPr>
        <p:spPr>
          <a:xfrm>
            <a:off x="2133601" y="6326294"/>
            <a:ext cx="1977813" cy="512516"/>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Sistema WFM</a:t>
            </a:r>
          </a:p>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AMA-ACEA</a:t>
            </a:r>
          </a:p>
        </p:txBody>
      </p:sp>
      <p:sp>
        <p:nvSpPr>
          <p:cNvPr id="158" name="Rettangolo 157"/>
          <p:cNvSpPr/>
          <p:nvPr/>
        </p:nvSpPr>
        <p:spPr>
          <a:xfrm>
            <a:off x="4971627" y="5215467"/>
            <a:ext cx="2047805"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59" name="Rettangolo 158"/>
          <p:cNvSpPr/>
          <p:nvPr/>
        </p:nvSpPr>
        <p:spPr>
          <a:xfrm>
            <a:off x="4971627" y="5499948"/>
            <a:ext cx="2052321" cy="205458"/>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0" name="Rettangolo 159"/>
          <p:cNvSpPr/>
          <p:nvPr/>
        </p:nvSpPr>
        <p:spPr>
          <a:xfrm>
            <a:off x="6633351" y="6016979"/>
            <a:ext cx="5716693"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1" name="Rettangolo 160"/>
          <p:cNvSpPr/>
          <p:nvPr/>
        </p:nvSpPr>
        <p:spPr>
          <a:xfrm>
            <a:off x="4971626" y="7500339"/>
            <a:ext cx="2043290" cy="20545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2" name="Rettangolo 161"/>
          <p:cNvSpPr/>
          <p:nvPr/>
        </p:nvSpPr>
        <p:spPr>
          <a:xfrm>
            <a:off x="4971627" y="7787076"/>
            <a:ext cx="3248943"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3" name="CasellaDiTesto 162"/>
          <p:cNvSpPr txBox="1"/>
          <p:nvPr/>
        </p:nvSpPr>
        <p:spPr>
          <a:xfrm>
            <a:off x="2133601" y="6897512"/>
            <a:ext cx="1977813" cy="512515"/>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Logistica aree e sedi</a:t>
            </a:r>
          </a:p>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ATAC-AMA</a:t>
            </a:r>
          </a:p>
        </p:txBody>
      </p:sp>
      <p:sp>
        <p:nvSpPr>
          <p:cNvPr id="164" name="CasellaDiTesto 163"/>
          <p:cNvSpPr txBox="1"/>
          <p:nvPr/>
        </p:nvSpPr>
        <p:spPr>
          <a:xfrm>
            <a:off x="2133601" y="7466472"/>
            <a:ext cx="1977813" cy="512515"/>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Razionalizzazione Ingegneria</a:t>
            </a:r>
          </a:p>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RM-RSM-</a:t>
            </a:r>
            <a:r>
              <a:rPr lang="it-IT" sz="1173" b="1" kern="1200" dirty="0" err="1">
                <a:solidFill>
                  <a:srgbClr val="FFFFFF"/>
                </a:solidFill>
                <a:latin typeface="Arial" panose="020B0604020202020204" pitchFamily="34" charset="0"/>
                <a:ea typeface="MS PGothic" panose="020B0600070205080204" pitchFamily="34" charset="-128"/>
              </a:rPr>
              <a:t>RpR</a:t>
            </a:r>
            <a:endParaRPr lang="it-IT" sz="1173" b="1" kern="1200" dirty="0">
              <a:solidFill>
                <a:srgbClr val="FFFFFF"/>
              </a:solidFill>
              <a:latin typeface="Arial" panose="020B0604020202020204" pitchFamily="34" charset="0"/>
              <a:ea typeface="MS PGothic" panose="020B0600070205080204" pitchFamily="34" charset="-128"/>
            </a:endParaRPr>
          </a:p>
        </p:txBody>
      </p:sp>
      <p:sp>
        <p:nvSpPr>
          <p:cNvPr id="165" name="CasellaDiTesto 164"/>
          <p:cNvSpPr txBox="1"/>
          <p:nvPr/>
        </p:nvSpPr>
        <p:spPr>
          <a:xfrm>
            <a:off x="2133601" y="8037689"/>
            <a:ext cx="1977813" cy="510258"/>
          </a:xfrm>
          <a:prstGeom prst="rect">
            <a:avLst/>
          </a:prstGeom>
          <a:solidFill>
            <a:srgbClr val="800000"/>
          </a:solidFill>
          <a:ln>
            <a:solidFill>
              <a:schemeClr val="tx2"/>
            </a:solidFill>
          </a:ln>
        </p:spPr>
        <p:txBody>
          <a:bodyPr lIns="38400" tIns="38400" rIns="38400" bIns="38400" anchor="ctr"/>
          <a:lstStyle/>
          <a:p>
            <a:pPr defTabSz="1300460" eaLnBrk="0" fontAlgn="base">
              <a:spcBef>
                <a:spcPct val="0"/>
              </a:spcBef>
              <a:spcAft>
                <a:spcPct val="0"/>
              </a:spcAft>
              <a:defRPr/>
            </a:pPr>
            <a:r>
              <a:rPr lang="it-IT" sz="1173" b="1" kern="1200" dirty="0">
                <a:solidFill>
                  <a:srgbClr val="FFFFFF"/>
                </a:solidFill>
                <a:latin typeface="Arial" panose="020B0604020202020204" pitchFamily="34" charset="0"/>
                <a:ea typeface="MS PGothic" panose="020B0600070205080204" pitchFamily="34" charset="-128"/>
              </a:rPr>
              <a:t>Gestione del patrimonio</a:t>
            </a:r>
          </a:p>
          <a:p>
            <a:pPr defTabSz="1300460" eaLnBrk="0" fontAlgn="base">
              <a:spcBef>
                <a:spcPct val="0"/>
              </a:spcBef>
              <a:spcAft>
                <a:spcPct val="0"/>
              </a:spcAft>
              <a:defRPr/>
            </a:pPr>
            <a:r>
              <a:rPr lang="it-IT" sz="1173" b="1" kern="1200" dirty="0" err="1">
                <a:solidFill>
                  <a:srgbClr val="FFFFFF"/>
                </a:solidFill>
                <a:latin typeface="Arial" panose="020B0604020202020204" pitchFamily="34" charset="0"/>
                <a:ea typeface="MS PGothic" panose="020B0600070205080204" pitchFamily="34" charset="-128"/>
              </a:rPr>
              <a:t>AequaRoma-RpR</a:t>
            </a:r>
            <a:endParaRPr lang="it-IT" sz="1173" b="1" kern="1200" dirty="0">
              <a:solidFill>
                <a:srgbClr val="FFFFFF"/>
              </a:solidFill>
              <a:latin typeface="Arial" panose="020B0604020202020204" pitchFamily="34" charset="0"/>
              <a:ea typeface="MS PGothic" panose="020B0600070205080204" pitchFamily="34" charset="-128"/>
            </a:endParaRPr>
          </a:p>
        </p:txBody>
      </p:sp>
      <p:sp>
        <p:nvSpPr>
          <p:cNvPr id="166" name="Rettangolo 165"/>
          <p:cNvSpPr/>
          <p:nvPr/>
        </p:nvSpPr>
        <p:spPr>
          <a:xfrm>
            <a:off x="4971626" y="4928730"/>
            <a:ext cx="2043290" cy="205457"/>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7" name="Rettangolo 166"/>
          <p:cNvSpPr/>
          <p:nvPr/>
        </p:nvSpPr>
        <p:spPr>
          <a:xfrm>
            <a:off x="4971627" y="4641992"/>
            <a:ext cx="2036516" cy="20545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8" name="Stella a 5 punte 167"/>
          <p:cNvSpPr/>
          <p:nvPr/>
        </p:nvSpPr>
        <p:spPr>
          <a:xfrm>
            <a:off x="7014916" y="4723272"/>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69" name="Rettangolo 168"/>
          <p:cNvSpPr/>
          <p:nvPr/>
        </p:nvSpPr>
        <p:spPr>
          <a:xfrm>
            <a:off x="6633351" y="5768624"/>
            <a:ext cx="388338"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70" name="Rettangolo 169"/>
          <p:cNvSpPr/>
          <p:nvPr/>
        </p:nvSpPr>
        <p:spPr>
          <a:xfrm>
            <a:off x="6633351" y="6644641"/>
            <a:ext cx="5716693" cy="203200"/>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71" name="Rettangolo 170"/>
          <p:cNvSpPr/>
          <p:nvPr/>
        </p:nvSpPr>
        <p:spPr>
          <a:xfrm>
            <a:off x="6633351" y="6357903"/>
            <a:ext cx="388338" cy="20545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72" name="Rettangolo 171"/>
          <p:cNvSpPr/>
          <p:nvPr/>
        </p:nvSpPr>
        <p:spPr>
          <a:xfrm>
            <a:off x="5827326" y="7215859"/>
            <a:ext cx="6522719" cy="205458"/>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73" name="Rettangolo 172"/>
          <p:cNvSpPr/>
          <p:nvPr/>
        </p:nvSpPr>
        <p:spPr>
          <a:xfrm>
            <a:off x="5827325" y="6929121"/>
            <a:ext cx="1643662" cy="205457"/>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74" name="Rettangolo 173"/>
          <p:cNvSpPr/>
          <p:nvPr/>
        </p:nvSpPr>
        <p:spPr>
          <a:xfrm>
            <a:off x="5886027" y="8358294"/>
            <a:ext cx="6502400" cy="189653"/>
          </a:xfrm>
          <a:prstGeom prst="rect">
            <a:avLst/>
          </a:prstGeom>
          <a:solidFill>
            <a:schemeClr val="accent3">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175" name="Rettangolo 174"/>
          <p:cNvSpPr/>
          <p:nvPr/>
        </p:nvSpPr>
        <p:spPr>
          <a:xfrm>
            <a:off x="5886028" y="8073814"/>
            <a:ext cx="1169529" cy="203200"/>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cxnSp>
        <p:nvCxnSpPr>
          <p:cNvPr id="176" name="Connettore diritto 175"/>
          <p:cNvCxnSpPr/>
          <p:nvPr/>
        </p:nvCxnSpPr>
        <p:spPr>
          <a:xfrm>
            <a:off x="7014916" y="1754295"/>
            <a:ext cx="0" cy="6913316"/>
          </a:xfrm>
          <a:prstGeom prst="line">
            <a:avLst/>
          </a:prstGeom>
          <a:ln w="3175">
            <a:solidFill>
              <a:srgbClr val="FF0000"/>
            </a:solidFill>
            <a:prstDash val="dashDot"/>
            <a:headEnd type="oval"/>
            <a:tailEnd type="oval"/>
          </a:ln>
        </p:spPr>
        <p:style>
          <a:lnRef idx="1">
            <a:schemeClr val="accent1"/>
          </a:lnRef>
          <a:fillRef idx="0">
            <a:schemeClr val="accent1"/>
          </a:fillRef>
          <a:effectRef idx="0">
            <a:schemeClr val="accent1"/>
          </a:effectRef>
          <a:fontRef idx="minor">
            <a:schemeClr val="tx1"/>
          </a:fontRef>
        </p:style>
      </p:cxnSp>
      <p:sp>
        <p:nvSpPr>
          <p:cNvPr id="72" name="Stella a 5 punte 71"/>
          <p:cNvSpPr/>
          <p:nvPr/>
        </p:nvSpPr>
        <p:spPr>
          <a:xfrm>
            <a:off x="9642969" y="9125938"/>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3" name="Stella a 5 punte 72"/>
          <p:cNvSpPr/>
          <p:nvPr/>
        </p:nvSpPr>
        <p:spPr>
          <a:xfrm>
            <a:off x="7014916" y="3955627"/>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4" name="Stella a 5 punte 73"/>
          <p:cNvSpPr/>
          <p:nvPr/>
        </p:nvSpPr>
        <p:spPr>
          <a:xfrm>
            <a:off x="7014916" y="1853637"/>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75" name="Stella a 5 punte 74"/>
          <p:cNvSpPr/>
          <p:nvPr/>
        </p:nvSpPr>
        <p:spPr>
          <a:xfrm>
            <a:off x="7014916" y="5337387"/>
            <a:ext cx="340924" cy="257387"/>
          </a:xfrm>
          <a:prstGeom prst="star5">
            <a:avLst/>
          </a:prstGeom>
          <a:solidFill>
            <a:srgbClr val="FF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00460" eaLnBrk="0" fontAlgn="base">
              <a:spcBef>
                <a:spcPct val="0"/>
              </a:spcBef>
              <a:spcAft>
                <a:spcPct val="0"/>
              </a:spcAft>
              <a:defRPr/>
            </a:pPr>
            <a:endParaRPr lang="it-IT" sz="2560" b="1" kern="1200">
              <a:solidFill>
                <a:srgbClr val="FFFFFF"/>
              </a:solidFill>
              <a:latin typeface="Arial"/>
            </a:endParaRPr>
          </a:p>
        </p:txBody>
      </p:sp>
      <p:sp>
        <p:nvSpPr>
          <p:cNvPr id="64" name="Titolo 2"/>
          <p:cNvSpPr txBox="1">
            <a:spLocks/>
          </p:cNvSpPr>
          <p:nvPr/>
        </p:nvSpPr>
        <p:spPr bwMode="auto">
          <a:xfrm>
            <a:off x="767644" y="345382"/>
            <a:ext cx="11417583" cy="498970"/>
          </a:xfrm>
          <a:prstGeom prst="rect">
            <a:avLst/>
          </a:prstGeom>
          <a:ln w="12700">
            <a:miter lim="400000"/>
          </a:ln>
          <a:extLst/>
        </p:spPr>
        <p:txBody>
          <a:bodyPr lIns="0" tIns="0" rIns="0" bIns="0" anchor="b">
            <a:normAutofit fontScale="825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a:solidFill>
                  <a:srgbClr val="FFC000"/>
                </a:solidFill>
              </a:rPr>
              <a:t>QUADRO AVANZAMENTO ATTIVITA’ GDL PARTECIPATE</a:t>
            </a:r>
          </a:p>
        </p:txBody>
      </p:sp>
    </p:spTree>
    <p:extLst>
      <p:ext uri="{BB962C8B-B14F-4D97-AF65-F5344CB8AC3E}">
        <p14:creationId xmlns:p14="http://schemas.microsoft.com/office/powerpoint/2010/main" val="3122447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2"/>
          <p:cNvSpPr txBox="1">
            <a:spLocks/>
          </p:cNvSpPr>
          <p:nvPr/>
        </p:nvSpPr>
        <p:spPr bwMode="auto">
          <a:xfrm>
            <a:off x="1587219" y="1132384"/>
            <a:ext cx="11417582" cy="498970"/>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AMA S.p.A.</a:t>
            </a:r>
            <a:endParaRPr lang="it-IT" sz="1564" dirty="0">
              <a:solidFill>
                <a:srgbClr val="000000"/>
              </a:solidFill>
              <a:latin typeface="Arial"/>
            </a:endParaRPr>
          </a:p>
        </p:txBody>
      </p:sp>
      <p:sp>
        <p:nvSpPr>
          <p:cNvPr id="23555" name="Rettangolo 19"/>
          <p:cNvSpPr>
            <a:spLocks noChangeArrowheads="1"/>
          </p:cNvSpPr>
          <p:nvPr/>
        </p:nvSpPr>
        <p:spPr bwMode="auto">
          <a:xfrm>
            <a:off x="869246" y="1136078"/>
            <a:ext cx="717973" cy="442975"/>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1</a:t>
            </a:r>
          </a:p>
        </p:txBody>
      </p:sp>
      <p:sp>
        <p:nvSpPr>
          <p:cNvPr id="19" name="Rettangolo 18"/>
          <p:cNvSpPr/>
          <p:nvPr/>
        </p:nvSpPr>
        <p:spPr bwMode="auto">
          <a:xfrm>
            <a:off x="887307" y="1977046"/>
            <a:ext cx="3784036"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Cultura di management</a:t>
            </a:r>
          </a:p>
        </p:txBody>
      </p:sp>
      <p:sp>
        <p:nvSpPr>
          <p:cNvPr id="27" name="Rettangolo 26"/>
          <p:cNvSpPr/>
          <p:nvPr/>
        </p:nvSpPr>
        <p:spPr bwMode="auto">
          <a:xfrm>
            <a:off x="5012267" y="1679018"/>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Introduzione di Management Meeting</a:t>
            </a:r>
          </a:p>
        </p:txBody>
      </p:sp>
      <p:cxnSp>
        <p:nvCxnSpPr>
          <p:cNvPr id="9224" name="Connettore 1 12"/>
          <p:cNvCxnSpPr>
            <a:cxnSpLocks noChangeShapeType="1"/>
          </p:cNvCxnSpPr>
          <p:nvPr/>
        </p:nvCxnSpPr>
        <p:spPr bwMode="auto">
          <a:xfrm flipV="1">
            <a:off x="887307" y="2387961"/>
            <a:ext cx="3772746"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23" name="Rettangolo 22"/>
          <p:cNvSpPr/>
          <p:nvPr/>
        </p:nvSpPr>
        <p:spPr bwMode="auto">
          <a:xfrm>
            <a:off x="9918418" y="1180819"/>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cxnSp>
        <p:nvCxnSpPr>
          <p:cNvPr id="29" name="Connettore 1 12"/>
          <p:cNvCxnSpPr>
            <a:cxnSpLocks noChangeShapeType="1"/>
          </p:cNvCxnSpPr>
          <p:nvPr/>
        </p:nvCxnSpPr>
        <p:spPr bwMode="auto">
          <a:xfrm flipV="1">
            <a:off x="4671343" y="1873188"/>
            <a:ext cx="0" cy="636693"/>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32" name="Connettore 1 12"/>
          <p:cNvCxnSpPr>
            <a:cxnSpLocks noChangeShapeType="1"/>
          </p:cNvCxnSpPr>
          <p:nvPr/>
        </p:nvCxnSpPr>
        <p:spPr bwMode="auto">
          <a:xfrm>
            <a:off x="4687147" y="1877703"/>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36" name="Connettore 1 12"/>
          <p:cNvCxnSpPr>
            <a:cxnSpLocks noChangeShapeType="1"/>
          </p:cNvCxnSpPr>
          <p:nvPr/>
        </p:nvCxnSpPr>
        <p:spPr bwMode="auto">
          <a:xfrm>
            <a:off x="4687147" y="2505365"/>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40" name="Rettangolo 39"/>
          <p:cNvSpPr/>
          <p:nvPr/>
        </p:nvSpPr>
        <p:spPr bwMode="auto">
          <a:xfrm>
            <a:off x="5012267" y="2247978"/>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Istituzione Cabina di Regia settimanale</a:t>
            </a:r>
          </a:p>
        </p:txBody>
      </p:sp>
      <p:sp>
        <p:nvSpPr>
          <p:cNvPr id="41" name="Rettangolo 40"/>
          <p:cNvSpPr/>
          <p:nvPr/>
        </p:nvSpPr>
        <p:spPr bwMode="auto">
          <a:xfrm>
            <a:off x="11110525" y="1180819"/>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43" name="Rettangolo 42"/>
          <p:cNvSpPr/>
          <p:nvPr/>
        </p:nvSpPr>
        <p:spPr bwMode="auto">
          <a:xfrm>
            <a:off x="11110525" y="1692566"/>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12.16</a:t>
            </a:r>
          </a:p>
        </p:txBody>
      </p:sp>
      <p:sp>
        <p:nvSpPr>
          <p:cNvPr id="54" name="Rettangolo 53"/>
          <p:cNvSpPr/>
          <p:nvPr/>
        </p:nvSpPr>
        <p:spPr bwMode="auto">
          <a:xfrm>
            <a:off x="876018" y="3209793"/>
            <a:ext cx="3784036"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B. Articolazione Organizzativa</a:t>
            </a:r>
          </a:p>
        </p:txBody>
      </p:sp>
      <p:sp>
        <p:nvSpPr>
          <p:cNvPr id="55" name="Rettangolo 54"/>
          <p:cNvSpPr/>
          <p:nvPr/>
        </p:nvSpPr>
        <p:spPr bwMode="auto">
          <a:xfrm>
            <a:off x="5003236" y="2911765"/>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err="1">
                <a:latin typeface="Arial" panose="020B0604020202020204" pitchFamily="34" charset="0"/>
                <a:ea typeface="MS PGothic" panose="020B0600070205080204" pitchFamily="34" charset="-128"/>
              </a:rPr>
              <a:t>Assestment</a:t>
            </a:r>
            <a:r>
              <a:rPr lang="it-IT" sz="1991" kern="1200" dirty="0">
                <a:latin typeface="Arial" panose="020B0604020202020204" pitchFamily="34" charset="0"/>
                <a:ea typeface="MS PGothic" panose="020B0600070205080204" pitchFamily="34" charset="-128"/>
              </a:rPr>
              <a:t> Management</a:t>
            </a:r>
          </a:p>
        </p:txBody>
      </p:sp>
      <p:cxnSp>
        <p:nvCxnSpPr>
          <p:cNvPr id="56" name="Connettore 1 12"/>
          <p:cNvCxnSpPr>
            <a:cxnSpLocks noChangeShapeType="1"/>
          </p:cNvCxnSpPr>
          <p:nvPr/>
        </p:nvCxnSpPr>
        <p:spPr bwMode="auto">
          <a:xfrm flipV="1">
            <a:off x="876019" y="3620708"/>
            <a:ext cx="3772747"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23569" name="Ovale 29"/>
          <p:cNvSpPr>
            <a:spLocks noChangeArrowheads="1"/>
          </p:cNvSpPr>
          <p:nvPr/>
        </p:nvSpPr>
        <p:spPr bwMode="auto">
          <a:xfrm>
            <a:off x="10293209" y="2911765"/>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cxnSp>
        <p:nvCxnSpPr>
          <p:cNvPr id="58" name="Connettore 1 12"/>
          <p:cNvCxnSpPr>
            <a:cxnSpLocks noChangeShapeType="1"/>
          </p:cNvCxnSpPr>
          <p:nvPr/>
        </p:nvCxnSpPr>
        <p:spPr bwMode="auto">
          <a:xfrm flipV="1">
            <a:off x="4660053" y="3108191"/>
            <a:ext cx="0" cy="634436"/>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59" name="Connettore 1 12"/>
          <p:cNvCxnSpPr>
            <a:cxnSpLocks noChangeShapeType="1"/>
          </p:cNvCxnSpPr>
          <p:nvPr/>
        </p:nvCxnSpPr>
        <p:spPr bwMode="auto">
          <a:xfrm>
            <a:off x="4675859" y="3092388"/>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60" name="Connettore 1 12"/>
          <p:cNvCxnSpPr>
            <a:cxnSpLocks noChangeShapeType="1"/>
          </p:cNvCxnSpPr>
          <p:nvPr/>
        </p:nvCxnSpPr>
        <p:spPr bwMode="auto">
          <a:xfrm>
            <a:off x="4675859" y="3742628"/>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61" name="Rettangolo 60"/>
          <p:cNvSpPr/>
          <p:nvPr/>
        </p:nvSpPr>
        <p:spPr bwMode="auto">
          <a:xfrm>
            <a:off x="5003236" y="3480725"/>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Supporto al disegno organizzativo</a:t>
            </a:r>
          </a:p>
        </p:txBody>
      </p:sp>
      <p:sp>
        <p:nvSpPr>
          <p:cNvPr id="23574" name="Ovale 29"/>
          <p:cNvSpPr>
            <a:spLocks noChangeArrowheads="1"/>
          </p:cNvSpPr>
          <p:nvPr/>
        </p:nvSpPr>
        <p:spPr bwMode="auto">
          <a:xfrm>
            <a:off x="10293209" y="3480725"/>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63" name="Rettangolo 62"/>
          <p:cNvSpPr/>
          <p:nvPr/>
        </p:nvSpPr>
        <p:spPr bwMode="auto">
          <a:xfrm>
            <a:off x="11110525" y="2904992"/>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11.16</a:t>
            </a:r>
          </a:p>
        </p:txBody>
      </p:sp>
      <p:sp>
        <p:nvSpPr>
          <p:cNvPr id="66" name="Rettangolo 65"/>
          <p:cNvSpPr/>
          <p:nvPr/>
        </p:nvSpPr>
        <p:spPr bwMode="auto">
          <a:xfrm>
            <a:off x="11110525" y="2209596"/>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12.16</a:t>
            </a:r>
          </a:p>
        </p:txBody>
      </p:sp>
      <p:sp>
        <p:nvSpPr>
          <p:cNvPr id="67" name="Rettangolo 66"/>
          <p:cNvSpPr/>
          <p:nvPr/>
        </p:nvSpPr>
        <p:spPr bwMode="auto">
          <a:xfrm>
            <a:off x="11110525" y="3419765"/>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11.16</a:t>
            </a:r>
          </a:p>
        </p:txBody>
      </p:sp>
      <p:cxnSp>
        <p:nvCxnSpPr>
          <p:cNvPr id="23578" name="Connettore 1 12"/>
          <p:cNvCxnSpPr>
            <a:cxnSpLocks noChangeShapeType="1"/>
          </p:cNvCxnSpPr>
          <p:nvPr/>
        </p:nvCxnSpPr>
        <p:spPr bwMode="auto">
          <a:xfrm flipV="1">
            <a:off x="887307" y="2731143"/>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69" name="Rettangolo 68"/>
          <p:cNvSpPr/>
          <p:nvPr/>
        </p:nvSpPr>
        <p:spPr bwMode="auto">
          <a:xfrm>
            <a:off x="869246" y="4280747"/>
            <a:ext cx="3786293" cy="596053"/>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C. Piano Industriale 2017-2021</a:t>
            </a:r>
          </a:p>
        </p:txBody>
      </p:sp>
      <p:sp>
        <p:nvSpPr>
          <p:cNvPr id="70" name="Rettangolo 69"/>
          <p:cNvSpPr/>
          <p:nvPr/>
        </p:nvSpPr>
        <p:spPr bwMode="auto">
          <a:xfrm>
            <a:off x="4996464" y="4090325"/>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Sviluppo Impianti di trattamento</a:t>
            </a:r>
          </a:p>
        </p:txBody>
      </p:sp>
      <p:cxnSp>
        <p:nvCxnSpPr>
          <p:cNvPr id="71" name="Connettore 1 12"/>
          <p:cNvCxnSpPr>
            <a:cxnSpLocks noChangeShapeType="1"/>
          </p:cNvCxnSpPr>
          <p:nvPr/>
        </p:nvCxnSpPr>
        <p:spPr bwMode="auto">
          <a:xfrm flipV="1">
            <a:off x="869245" y="4876800"/>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23582" name="Ovale 29"/>
          <p:cNvSpPr>
            <a:spLocks noChangeArrowheads="1"/>
          </p:cNvSpPr>
          <p:nvPr/>
        </p:nvSpPr>
        <p:spPr bwMode="auto">
          <a:xfrm>
            <a:off x="10290951" y="4090325"/>
            <a:ext cx="390596" cy="406400"/>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cxnSp>
        <p:nvCxnSpPr>
          <p:cNvPr id="73" name="Connettore 1 12"/>
          <p:cNvCxnSpPr>
            <a:cxnSpLocks noChangeShapeType="1"/>
          </p:cNvCxnSpPr>
          <p:nvPr/>
        </p:nvCxnSpPr>
        <p:spPr bwMode="auto">
          <a:xfrm flipH="1" flipV="1">
            <a:off x="4655538" y="4279980"/>
            <a:ext cx="0" cy="2099733"/>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4" name="Connettore 1 12"/>
          <p:cNvCxnSpPr>
            <a:cxnSpLocks noChangeShapeType="1"/>
          </p:cNvCxnSpPr>
          <p:nvPr/>
        </p:nvCxnSpPr>
        <p:spPr bwMode="auto">
          <a:xfrm>
            <a:off x="4671343" y="4273205"/>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5" name="Connettore 1 12"/>
          <p:cNvCxnSpPr>
            <a:cxnSpLocks noChangeShapeType="1"/>
          </p:cNvCxnSpPr>
          <p:nvPr/>
        </p:nvCxnSpPr>
        <p:spPr bwMode="auto">
          <a:xfrm>
            <a:off x="4671343" y="4792494"/>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76" name="Rettangolo 75"/>
          <p:cNvSpPr/>
          <p:nvPr/>
        </p:nvSpPr>
        <p:spPr bwMode="auto">
          <a:xfrm>
            <a:off x="4996464" y="4593809"/>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Progetto per la Raccolta Differenziata</a:t>
            </a:r>
          </a:p>
        </p:txBody>
      </p:sp>
      <p:sp>
        <p:nvSpPr>
          <p:cNvPr id="78" name="Rettangolo 77"/>
          <p:cNvSpPr/>
          <p:nvPr/>
        </p:nvSpPr>
        <p:spPr bwMode="auto">
          <a:xfrm>
            <a:off x="11110525" y="4063232"/>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01.17</a:t>
            </a:r>
          </a:p>
        </p:txBody>
      </p:sp>
      <p:sp>
        <p:nvSpPr>
          <p:cNvPr id="79" name="Rettangolo 78"/>
          <p:cNvSpPr/>
          <p:nvPr/>
        </p:nvSpPr>
        <p:spPr bwMode="auto">
          <a:xfrm>
            <a:off x="11110525" y="4562200"/>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01.17</a:t>
            </a:r>
          </a:p>
        </p:txBody>
      </p:sp>
      <p:cxnSp>
        <p:nvCxnSpPr>
          <p:cNvPr id="23589" name="Connettore 1 12"/>
          <p:cNvCxnSpPr>
            <a:cxnSpLocks noChangeShapeType="1"/>
          </p:cNvCxnSpPr>
          <p:nvPr/>
        </p:nvCxnSpPr>
        <p:spPr bwMode="auto">
          <a:xfrm flipV="1">
            <a:off x="880534" y="4011302"/>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81" name="Rettangolo 80"/>
          <p:cNvSpPr/>
          <p:nvPr/>
        </p:nvSpPr>
        <p:spPr bwMode="auto">
          <a:xfrm>
            <a:off x="4967112" y="5097294"/>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Ottimizzazione Logistica Sedi Aree Zone</a:t>
            </a:r>
          </a:p>
        </p:txBody>
      </p:sp>
      <p:sp>
        <p:nvSpPr>
          <p:cNvPr id="82" name="Rettangolo 81"/>
          <p:cNvSpPr/>
          <p:nvPr/>
        </p:nvSpPr>
        <p:spPr bwMode="auto">
          <a:xfrm>
            <a:off x="4989690" y="5600778"/>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err="1">
                <a:latin typeface="Arial" panose="020B0604020202020204" pitchFamily="34" charset="0"/>
                <a:ea typeface="MS PGothic" panose="020B0600070205080204" pitchFamily="34" charset="-128"/>
              </a:rPr>
              <a:t>Efficientamento</a:t>
            </a:r>
            <a:r>
              <a:rPr lang="it-IT" sz="1991" kern="1200" dirty="0">
                <a:latin typeface="Arial" panose="020B0604020202020204" pitchFamily="34" charset="0"/>
                <a:ea typeface="MS PGothic" panose="020B0600070205080204" pitchFamily="34" charset="-128"/>
              </a:rPr>
              <a:t> mezzi e manutenzioni</a:t>
            </a:r>
          </a:p>
        </p:txBody>
      </p:sp>
      <p:sp>
        <p:nvSpPr>
          <p:cNvPr id="83" name="Rettangolo 82"/>
          <p:cNvSpPr/>
          <p:nvPr/>
        </p:nvSpPr>
        <p:spPr bwMode="auto">
          <a:xfrm>
            <a:off x="4996464" y="6104263"/>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Ottimizzazione Risorse Umane</a:t>
            </a:r>
          </a:p>
        </p:txBody>
      </p:sp>
      <p:sp>
        <p:nvSpPr>
          <p:cNvPr id="85" name="Rettangolo 84"/>
          <p:cNvSpPr/>
          <p:nvPr/>
        </p:nvSpPr>
        <p:spPr bwMode="auto">
          <a:xfrm>
            <a:off x="4969370" y="6716120"/>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Kick Off Progetto WFM</a:t>
            </a:r>
          </a:p>
        </p:txBody>
      </p:sp>
      <p:cxnSp>
        <p:nvCxnSpPr>
          <p:cNvPr id="86" name="Connettore 1 12"/>
          <p:cNvCxnSpPr>
            <a:cxnSpLocks noChangeShapeType="1"/>
          </p:cNvCxnSpPr>
          <p:nvPr/>
        </p:nvCxnSpPr>
        <p:spPr bwMode="auto">
          <a:xfrm>
            <a:off x="4660054" y="5305010"/>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87" name="Connettore 1 12"/>
          <p:cNvCxnSpPr>
            <a:cxnSpLocks noChangeShapeType="1"/>
          </p:cNvCxnSpPr>
          <p:nvPr/>
        </p:nvCxnSpPr>
        <p:spPr bwMode="auto">
          <a:xfrm>
            <a:off x="4660054" y="5817525"/>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88" name="Connettore 1 12"/>
          <p:cNvCxnSpPr>
            <a:cxnSpLocks noChangeShapeType="1"/>
          </p:cNvCxnSpPr>
          <p:nvPr/>
        </p:nvCxnSpPr>
        <p:spPr bwMode="auto">
          <a:xfrm>
            <a:off x="4660054" y="6327782"/>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90" name="Connettore 1 12"/>
          <p:cNvCxnSpPr>
            <a:cxnSpLocks noChangeShapeType="1"/>
          </p:cNvCxnSpPr>
          <p:nvPr/>
        </p:nvCxnSpPr>
        <p:spPr bwMode="auto">
          <a:xfrm>
            <a:off x="4660054" y="6912548"/>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97" name="Rettangolo 96"/>
          <p:cNvSpPr/>
          <p:nvPr/>
        </p:nvSpPr>
        <p:spPr bwMode="auto">
          <a:xfrm>
            <a:off x="864729" y="7777276"/>
            <a:ext cx="3784036"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E. Piano Finanziario</a:t>
            </a:r>
          </a:p>
        </p:txBody>
      </p:sp>
      <p:sp>
        <p:nvSpPr>
          <p:cNvPr id="98" name="Rettangolo 97"/>
          <p:cNvSpPr/>
          <p:nvPr/>
        </p:nvSpPr>
        <p:spPr bwMode="auto">
          <a:xfrm>
            <a:off x="4991948" y="7472476"/>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Procedura Riversamento </a:t>
            </a:r>
            <a:r>
              <a:rPr lang="it-IT" sz="1991" kern="1200" dirty="0" err="1">
                <a:latin typeface="Arial" panose="020B0604020202020204" pitchFamily="34" charset="0"/>
                <a:ea typeface="MS PGothic" panose="020B0600070205080204" pitchFamily="34" charset="-128"/>
              </a:rPr>
              <a:t>Ta.Ri</a:t>
            </a:r>
            <a:endParaRPr lang="it-IT" sz="1991" kern="1200" dirty="0">
              <a:latin typeface="Arial" panose="020B0604020202020204" pitchFamily="34" charset="0"/>
              <a:ea typeface="MS PGothic" panose="020B0600070205080204" pitchFamily="34" charset="-128"/>
            </a:endParaRPr>
          </a:p>
        </p:txBody>
      </p:sp>
      <p:cxnSp>
        <p:nvCxnSpPr>
          <p:cNvPr id="99" name="Connettore 1 12"/>
          <p:cNvCxnSpPr>
            <a:cxnSpLocks noChangeShapeType="1"/>
          </p:cNvCxnSpPr>
          <p:nvPr/>
        </p:nvCxnSpPr>
        <p:spPr bwMode="auto">
          <a:xfrm flipV="1">
            <a:off x="864730" y="8188191"/>
            <a:ext cx="3772746"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01" name="Connettore 1 12"/>
          <p:cNvCxnSpPr>
            <a:cxnSpLocks noChangeShapeType="1"/>
          </p:cNvCxnSpPr>
          <p:nvPr/>
        </p:nvCxnSpPr>
        <p:spPr bwMode="auto">
          <a:xfrm flipH="1" flipV="1">
            <a:off x="4648765" y="7655357"/>
            <a:ext cx="0" cy="1081476"/>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02" name="Connettore 1 12"/>
          <p:cNvCxnSpPr>
            <a:cxnSpLocks noChangeShapeType="1"/>
          </p:cNvCxnSpPr>
          <p:nvPr/>
        </p:nvCxnSpPr>
        <p:spPr bwMode="auto">
          <a:xfrm>
            <a:off x="4666827" y="7659871"/>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03" name="Connettore 1 12"/>
          <p:cNvCxnSpPr>
            <a:cxnSpLocks noChangeShapeType="1"/>
          </p:cNvCxnSpPr>
          <p:nvPr/>
        </p:nvCxnSpPr>
        <p:spPr bwMode="auto">
          <a:xfrm>
            <a:off x="4666827" y="8179160"/>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04" name="Rettangolo 103"/>
          <p:cNvSpPr/>
          <p:nvPr/>
        </p:nvSpPr>
        <p:spPr bwMode="auto">
          <a:xfrm>
            <a:off x="4991948" y="7980476"/>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Piano internalizzazione Incasso RC</a:t>
            </a:r>
          </a:p>
        </p:txBody>
      </p:sp>
      <p:sp>
        <p:nvSpPr>
          <p:cNvPr id="105" name="Rettangolo 104"/>
          <p:cNvSpPr/>
          <p:nvPr/>
        </p:nvSpPr>
        <p:spPr bwMode="auto">
          <a:xfrm>
            <a:off x="11110525" y="7467961"/>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sp>
        <p:nvSpPr>
          <p:cNvPr id="106" name="Rettangolo 105"/>
          <p:cNvSpPr/>
          <p:nvPr/>
        </p:nvSpPr>
        <p:spPr bwMode="auto">
          <a:xfrm>
            <a:off x="11110525" y="7948868"/>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cxnSp>
        <p:nvCxnSpPr>
          <p:cNvPr id="23607" name="Connettore 1 12"/>
          <p:cNvCxnSpPr>
            <a:cxnSpLocks noChangeShapeType="1"/>
          </p:cNvCxnSpPr>
          <p:nvPr/>
        </p:nvCxnSpPr>
        <p:spPr bwMode="auto">
          <a:xfrm flipV="1">
            <a:off x="876018" y="7264761"/>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09" name="Rettangolo 108"/>
          <p:cNvSpPr/>
          <p:nvPr/>
        </p:nvSpPr>
        <p:spPr bwMode="auto">
          <a:xfrm>
            <a:off x="4985174" y="8465898"/>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Valorizzazione Patrimonio Immobiliare</a:t>
            </a:r>
          </a:p>
        </p:txBody>
      </p:sp>
      <p:cxnSp>
        <p:nvCxnSpPr>
          <p:cNvPr id="113" name="Connettore 1 12"/>
          <p:cNvCxnSpPr>
            <a:cxnSpLocks noChangeShapeType="1"/>
          </p:cNvCxnSpPr>
          <p:nvPr/>
        </p:nvCxnSpPr>
        <p:spPr bwMode="auto">
          <a:xfrm>
            <a:off x="4653281" y="8709739"/>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19" name="Torta 118"/>
          <p:cNvSpPr/>
          <p:nvPr/>
        </p:nvSpPr>
        <p:spPr bwMode="auto">
          <a:xfrm>
            <a:off x="10272889" y="7467961"/>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algn="just" defTabSz="1300460" fontAlgn="base" hangingPunct="1">
              <a:spcBef>
                <a:spcPct val="0"/>
              </a:spcBef>
              <a:spcAft>
                <a:spcPct val="0"/>
              </a:spcAft>
              <a:defRPr/>
            </a:pPr>
            <a:endParaRPr lang="it-IT" sz="2560" b="1" kern="1200" dirty="0">
              <a:latin typeface="Arial" panose="020B0604020202020204" pitchFamily="34" charset="0"/>
              <a:ea typeface="MS PGothic" panose="020B0600070205080204" pitchFamily="34" charset="-128"/>
              <a:cs typeface="Arial" pitchFamily="34" charset="0"/>
            </a:endParaRPr>
          </a:p>
        </p:txBody>
      </p:sp>
      <p:sp>
        <p:nvSpPr>
          <p:cNvPr id="120" name="Torta 119"/>
          <p:cNvSpPr/>
          <p:nvPr/>
        </p:nvSpPr>
        <p:spPr bwMode="auto">
          <a:xfrm>
            <a:off x="10277405" y="8504281"/>
            <a:ext cx="419947" cy="404143"/>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24" name="Rettangolo 123"/>
          <p:cNvSpPr/>
          <p:nvPr/>
        </p:nvSpPr>
        <p:spPr bwMode="auto">
          <a:xfrm>
            <a:off x="11110525" y="5061170"/>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04.17</a:t>
            </a:r>
          </a:p>
        </p:txBody>
      </p:sp>
      <p:sp>
        <p:nvSpPr>
          <p:cNvPr id="125" name="Rettangolo 124"/>
          <p:cNvSpPr/>
          <p:nvPr/>
        </p:nvSpPr>
        <p:spPr bwMode="auto">
          <a:xfrm>
            <a:off x="11110525" y="5560138"/>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26" name="Rettangolo 125"/>
          <p:cNvSpPr/>
          <p:nvPr/>
        </p:nvSpPr>
        <p:spPr bwMode="auto">
          <a:xfrm>
            <a:off x="11110525" y="6061365"/>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28" name="Rettangolo 127"/>
          <p:cNvSpPr/>
          <p:nvPr/>
        </p:nvSpPr>
        <p:spPr bwMode="auto">
          <a:xfrm>
            <a:off x="11110525" y="6664192"/>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03.16</a:t>
            </a:r>
          </a:p>
        </p:txBody>
      </p:sp>
      <p:sp>
        <p:nvSpPr>
          <p:cNvPr id="129" name="Rettangolo 128"/>
          <p:cNvSpPr/>
          <p:nvPr/>
        </p:nvSpPr>
        <p:spPr bwMode="auto">
          <a:xfrm>
            <a:off x="11110525" y="8465899"/>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04.17</a:t>
            </a:r>
          </a:p>
        </p:txBody>
      </p:sp>
      <p:sp>
        <p:nvSpPr>
          <p:cNvPr id="23617" name="Ovale 29"/>
          <p:cNvSpPr>
            <a:spLocks noChangeArrowheads="1"/>
          </p:cNvSpPr>
          <p:nvPr/>
        </p:nvSpPr>
        <p:spPr bwMode="auto">
          <a:xfrm>
            <a:off x="10293209" y="1669987"/>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23618" name="Ovale 29"/>
          <p:cNvSpPr>
            <a:spLocks noChangeArrowheads="1"/>
          </p:cNvSpPr>
          <p:nvPr/>
        </p:nvSpPr>
        <p:spPr bwMode="auto">
          <a:xfrm>
            <a:off x="10293209" y="2252494"/>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23619" name="Ovale 29"/>
          <p:cNvSpPr>
            <a:spLocks noChangeArrowheads="1"/>
          </p:cNvSpPr>
          <p:nvPr/>
        </p:nvSpPr>
        <p:spPr bwMode="auto">
          <a:xfrm>
            <a:off x="10290951" y="4580262"/>
            <a:ext cx="390596" cy="406400"/>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80" name="Rettangolo 79"/>
          <p:cNvSpPr/>
          <p:nvPr/>
        </p:nvSpPr>
        <p:spPr bwMode="auto">
          <a:xfrm>
            <a:off x="853440" y="6734183"/>
            <a:ext cx="3786294"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 </a:t>
            </a:r>
            <a:r>
              <a:rPr lang="it-IT" sz="1991" b="1" kern="1200" dirty="0" err="1">
                <a:latin typeface="Arial" panose="020B0604020202020204" pitchFamily="34" charset="0"/>
                <a:ea typeface="MS PGothic" panose="020B0600070205080204" pitchFamily="34" charset="-128"/>
              </a:rPr>
              <a:t>Workforce</a:t>
            </a:r>
            <a:r>
              <a:rPr lang="it-IT" sz="1991" b="1" kern="1200" dirty="0">
                <a:latin typeface="Arial" panose="020B0604020202020204" pitchFamily="34" charset="0"/>
                <a:ea typeface="MS PGothic" panose="020B0600070205080204" pitchFamily="34" charset="-128"/>
              </a:rPr>
              <a:t> Management</a:t>
            </a:r>
          </a:p>
        </p:txBody>
      </p:sp>
      <p:cxnSp>
        <p:nvCxnSpPr>
          <p:cNvPr id="92" name="Connettore 1 12"/>
          <p:cNvCxnSpPr>
            <a:cxnSpLocks noChangeShapeType="1"/>
          </p:cNvCxnSpPr>
          <p:nvPr/>
        </p:nvCxnSpPr>
        <p:spPr bwMode="auto">
          <a:xfrm flipV="1">
            <a:off x="853440" y="7145098"/>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23622" name="Connettore 1 12"/>
          <p:cNvCxnSpPr>
            <a:cxnSpLocks noChangeShapeType="1"/>
          </p:cNvCxnSpPr>
          <p:nvPr/>
        </p:nvCxnSpPr>
        <p:spPr bwMode="auto">
          <a:xfrm flipV="1">
            <a:off x="869245" y="6650645"/>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cxnSp>
        <p:nvCxnSpPr>
          <p:cNvPr id="23623" name="Connettore 1 12"/>
          <p:cNvCxnSpPr>
            <a:cxnSpLocks noChangeShapeType="1"/>
          </p:cNvCxnSpPr>
          <p:nvPr/>
        </p:nvCxnSpPr>
        <p:spPr bwMode="auto">
          <a:xfrm flipV="1">
            <a:off x="869245" y="9005507"/>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00" name="Torta 99"/>
          <p:cNvSpPr/>
          <p:nvPr/>
        </p:nvSpPr>
        <p:spPr bwMode="auto">
          <a:xfrm>
            <a:off x="10272889" y="5126645"/>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23626" name="Ovale 29"/>
          <p:cNvSpPr>
            <a:spLocks noChangeArrowheads="1"/>
          </p:cNvSpPr>
          <p:nvPr/>
        </p:nvSpPr>
        <p:spPr bwMode="auto">
          <a:xfrm>
            <a:off x="10290951" y="5600778"/>
            <a:ext cx="390596" cy="406400"/>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108" name="Torta 107"/>
          <p:cNvSpPr/>
          <p:nvPr/>
        </p:nvSpPr>
        <p:spPr bwMode="auto">
          <a:xfrm>
            <a:off x="10277404" y="6142645"/>
            <a:ext cx="417690"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23628" name="Ovale 29"/>
          <p:cNvSpPr>
            <a:spLocks noChangeArrowheads="1"/>
          </p:cNvSpPr>
          <p:nvPr/>
        </p:nvSpPr>
        <p:spPr bwMode="auto">
          <a:xfrm>
            <a:off x="10290951" y="6698058"/>
            <a:ext cx="390596" cy="406400"/>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111" name="Torta 110"/>
          <p:cNvSpPr/>
          <p:nvPr/>
        </p:nvSpPr>
        <p:spPr bwMode="auto">
          <a:xfrm>
            <a:off x="10272889" y="7991765"/>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cxnSp>
        <p:nvCxnSpPr>
          <p:cNvPr id="77" name="Connettore 1 15"/>
          <p:cNvCxnSpPr>
            <a:cxnSpLocks noChangeShapeType="1"/>
          </p:cNvCxnSpPr>
          <p:nvPr/>
        </p:nvCxnSpPr>
        <p:spPr bwMode="auto">
          <a:xfrm>
            <a:off x="767645" y="1636440"/>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84" name="Titolo 2"/>
          <p:cNvSpPr txBox="1">
            <a:spLocks/>
          </p:cNvSpPr>
          <p:nvPr/>
        </p:nvSpPr>
        <p:spPr bwMode="auto">
          <a:xfrm>
            <a:off x="767644" y="340296"/>
            <a:ext cx="11417583" cy="498970"/>
          </a:xfrm>
          <a:prstGeom prst="rect">
            <a:avLst/>
          </a:prstGeom>
          <a:ln w="12700">
            <a:miter lim="400000"/>
          </a:ln>
          <a:extLst/>
        </p:spPr>
        <p:txBody>
          <a:bodyPr lIns="0" tIns="0" rIns="0" bIns="0" anchor="b">
            <a:normAutofit fontScale="900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smtClean="0">
                <a:solidFill>
                  <a:srgbClr val="FFC000"/>
                </a:solidFill>
              </a:rPr>
              <a:t>HIGHLIGHTS </a:t>
            </a:r>
            <a:r>
              <a:rPr lang="it-IT" dirty="0">
                <a:solidFill>
                  <a:srgbClr val="FFC000"/>
                </a:solidFill>
              </a:rPr>
              <a:t>ATTIVITA’ GDL PARTECIPATE</a:t>
            </a:r>
          </a:p>
        </p:txBody>
      </p:sp>
    </p:spTree>
    <p:extLst>
      <p:ext uri="{BB962C8B-B14F-4D97-AF65-F5344CB8AC3E}">
        <p14:creationId xmlns:p14="http://schemas.microsoft.com/office/powerpoint/2010/main" val="1524595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2"/>
          <p:cNvSpPr txBox="1">
            <a:spLocks/>
          </p:cNvSpPr>
          <p:nvPr/>
        </p:nvSpPr>
        <p:spPr bwMode="auto">
          <a:xfrm>
            <a:off x="1587219" y="1162737"/>
            <a:ext cx="11417582" cy="498970"/>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ATAC S.p.A.</a:t>
            </a:r>
            <a:endParaRPr lang="it-IT" sz="1564" dirty="0">
              <a:solidFill>
                <a:srgbClr val="000000"/>
              </a:solidFill>
              <a:latin typeface="Arial"/>
            </a:endParaRPr>
          </a:p>
        </p:txBody>
      </p:sp>
      <p:sp>
        <p:nvSpPr>
          <p:cNvPr id="27651" name="Rettangolo 19"/>
          <p:cNvSpPr>
            <a:spLocks noChangeArrowheads="1"/>
          </p:cNvSpPr>
          <p:nvPr/>
        </p:nvSpPr>
        <p:spPr bwMode="auto">
          <a:xfrm>
            <a:off x="869246" y="1180801"/>
            <a:ext cx="717973" cy="410918"/>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dirty="0">
                <a:solidFill>
                  <a:srgbClr val="FFFFFF"/>
                </a:solidFill>
                <a:cs typeface="Arial" panose="020B0604020202020204" pitchFamily="34" charset="0"/>
              </a:rPr>
              <a:t>2</a:t>
            </a:r>
          </a:p>
        </p:txBody>
      </p:sp>
      <p:sp>
        <p:nvSpPr>
          <p:cNvPr id="19" name="Rettangolo 18"/>
          <p:cNvSpPr/>
          <p:nvPr/>
        </p:nvSpPr>
        <p:spPr bwMode="auto">
          <a:xfrm>
            <a:off x="887307" y="1714710"/>
            <a:ext cx="3784036"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Cultura di management</a:t>
            </a:r>
          </a:p>
        </p:txBody>
      </p:sp>
      <p:sp>
        <p:nvSpPr>
          <p:cNvPr id="27" name="Rettangolo 26"/>
          <p:cNvSpPr/>
          <p:nvPr/>
        </p:nvSpPr>
        <p:spPr bwMode="auto">
          <a:xfrm>
            <a:off x="5012267" y="1723740"/>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Introduzione di Management Meeting</a:t>
            </a:r>
          </a:p>
        </p:txBody>
      </p:sp>
      <p:cxnSp>
        <p:nvCxnSpPr>
          <p:cNvPr id="9224" name="Connettore 1 12"/>
          <p:cNvCxnSpPr>
            <a:cxnSpLocks noChangeShapeType="1"/>
          </p:cNvCxnSpPr>
          <p:nvPr/>
        </p:nvCxnSpPr>
        <p:spPr bwMode="auto">
          <a:xfrm flipV="1">
            <a:off x="887307" y="2125625"/>
            <a:ext cx="3772746"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23" name="Rettangolo 22"/>
          <p:cNvSpPr/>
          <p:nvPr/>
        </p:nvSpPr>
        <p:spPr bwMode="auto">
          <a:xfrm>
            <a:off x="9918418" y="1219729"/>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cxnSp>
        <p:nvCxnSpPr>
          <p:cNvPr id="32" name="Connettore 1 12"/>
          <p:cNvCxnSpPr>
            <a:cxnSpLocks noChangeShapeType="1"/>
          </p:cNvCxnSpPr>
          <p:nvPr/>
        </p:nvCxnSpPr>
        <p:spPr bwMode="auto">
          <a:xfrm>
            <a:off x="4687147" y="1922425"/>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41" name="Rettangolo 40"/>
          <p:cNvSpPr/>
          <p:nvPr/>
        </p:nvSpPr>
        <p:spPr bwMode="auto">
          <a:xfrm>
            <a:off x="11110525" y="1219729"/>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43" name="Rettangolo 42"/>
          <p:cNvSpPr/>
          <p:nvPr/>
        </p:nvSpPr>
        <p:spPr bwMode="auto">
          <a:xfrm>
            <a:off x="11110525" y="1737288"/>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01.17</a:t>
            </a:r>
          </a:p>
        </p:txBody>
      </p:sp>
      <p:cxnSp>
        <p:nvCxnSpPr>
          <p:cNvPr id="27659" name="Connettore 1 12"/>
          <p:cNvCxnSpPr>
            <a:cxnSpLocks noChangeShapeType="1"/>
          </p:cNvCxnSpPr>
          <p:nvPr/>
        </p:nvCxnSpPr>
        <p:spPr bwMode="auto">
          <a:xfrm flipV="1">
            <a:off x="887307" y="2261092"/>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69" name="Rettangolo 68"/>
          <p:cNvSpPr/>
          <p:nvPr/>
        </p:nvSpPr>
        <p:spPr bwMode="auto">
          <a:xfrm>
            <a:off x="869246" y="2692327"/>
            <a:ext cx="3786293" cy="55315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B. Piano Industriale 2017-2019</a:t>
            </a:r>
          </a:p>
        </p:txBody>
      </p:sp>
      <p:sp>
        <p:nvSpPr>
          <p:cNvPr id="70" name="Rettangolo 69"/>
          <p:cNvSpPr/>
          <p:nvPr/>
        </p:nvSpPr>
        <p:spPr bwMode="auto">
          <a:xfrm>
            <a:off x="4996464" y="2392043"/>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Disponibilità mezzi e piano investimenti</a:t>
            </a:r>
          </a:p>
        </p:txBody>
      </p:sp>
      <p:cxnSp>
        <p:nvCxnSpPr>
          <p:cNvPr id="71" name="Connettore 1 12"/>
          <p:cNvCxnSpPr>
            <a:cxnSpLocks noChangeShapeType="1"/>
          </p:cNvCxnSpPr>
          <p:nvPr/>
        </p:nvCxnSpPr>
        <p:spPr bwMode="auto">
          <a:xfrm flipV="1">
            <a:off x="869245" y="3226428"/>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3" name="Connettore 1 12"/>
          <p:cNvCxnSpPr>
            <a:cxnSpLocks noChangeShapeType="1"/>
          </p:cNvCxnSpPr>
          <p:nvPr/>
        </p:nvCxnSpPr>
        <p:spPr bwMode="auto">
          <a:xfrm flipH="1" flipV="1">
            <a:off x="4655538" y="2581696"/>
            <a:ext cx="0" cy="2510649"/>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4" name="Connettore 1 12"/>
          <p:cNvCxnSpPr>
            <a:cxnSpLocks noChangeShapeType="1"/>
          </p:cNvCxnSpPr>
          <p:nvPr/>
        </p:nvCxnSpPr>
        <p:spPr bwMode="auto">
          <a:xfrm>
            <a:off x="4671343" y="2574922"/>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5" name="Connettore 1 12"/>
          <p:cNvCxnSpPr>
            <a:cxnSpLocks noChangeShapeType="1"/>
          </p:cNvCxnSpPr>
          <p:nvPr/>
        </p:nvCxnSpPr>
        <p:spPr bwMode="auto">
          <a:xfrm>
            <a:off x="4671343" y="3094211"/>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76" name="Rettangolo 75"/>
          <p:cNvSpPr/>
          <p:nvPr/>
        </p:nvSpPr>
        <p:spPr bwMode="auto">
          <a:xfrm>
            <a:off x="4996464" y="2895527"/>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err="1">
                <a:latin typeface="Arial" panose="020B0604020202020204" pitchFamily="34" charset="0"/>
                <a:ea typeface="MS PGothic" panose="020B0600070205080204" pitchFamily="34" charset="-128"/>
              </a:rPr>
              <a:t>Efficientamento</a:t>
            </a:r>
            <a:r>
              <a:rPr lang="it-IT" sz="1991" kern="1200" dirty="0">
                <a:latin typeface="Arial" panose="020B0604020202020204" pitchFamily="34" charset="0"/>
                <a:ea typeface="MS PGothic" panose="020B0600070205080204" pitchFamily="34" charset="-128"/>
              </a:rPr>
              <a:t> esercizio/ manutenzioni</a:t>
            </a:r>
          </a:p>
        </p:txBody>
      </p:sp>
      <p:sp>
        <p:nvSpPr>
          <p:cNvPr id="78" name="Rettangolo 77"/>
          <p:cNvSpPr/>
          <p:nvPr/>
        </p:nvSpPr>
        <p:spPr bwMode="auto">
          <a:xfrm>
            <a:off x="11110525" y="2364950"/>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sp>
        <p:nvSpPr>
          <p:cNvPr id="79" name="Rettangolo 78"/>
          <p:cNvSpPr/>
          <p:nvPr/>
        </p:nvSpPr>
        <p:spPr bwMode="auto">
          <a:xfrm>
            <a:off x="11110525" y="2863918"/>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81" name="Rettangolo 80"/>
          <p:cNvSpPr/>
          <p:nvPr/>
        </p:nvSpPr>
        <p:spPr bwMode="auto">
          <a:xfrm>
            <a:off x="4967112" y="3399012"/>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Ottimizzazione risorse umane</a:t>
            </a:r>
          </a:p>
        </p:txBody>
      </p:sp>
      <p:sp>
        <p:nvSpPr>
          <p:cNvPr id="82" name="Rettangolo 81"/>
          <p:cNvSpPr/>
          <p:nvPr/>
        </p:nvSpPr>
        <p:spPr bwMode="auto">
          <a:xfrm>
            <a:off x="4989690" y="3902496"/>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Definizione flussi di cassa</a:t>
            </a:r>
          </a:p>
        </p:txBody>
      </p:sp>
      <p:sp>
        <p:nvSpPr>
          <p:cNvPr id="83" name="Rettangolo 82"/>
          <p:cNvSpPr/>
          <p:nvPr/>
        </p:nvSpPr>
        <p:spPr bwMode="auto">
          <a:xfrm>
            <a:off x="4996464" y="4405981"/>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Valorizzazione immobiliare</a:t>
            </a:r>
          </a:p>
        </p:txBody>
      </p:sp>
      <p:sp>
        <p:nvSpPr>
          <p:cNvPr id="84" name="Rettangolo 83"/>
          <p:cNvSpPr/>
          <p:nvPr/>
        </p:nvSpPr>
        <p:spPr bwMode="auto">
          <a:xfrm>
            <a:off x="4982917" y="4909464"/>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Commerciale e marketing</a:t>
            </a:r>
          </a:p>
        </p:txBody>
      </p:sp>
      <p:sp>
        <p:nvSpPr>
          <p:cNvPr id="85" name="Rettangolo 84"/>
          <p:cNvSpPr/>
          <p:nvPr/>
        </p:nvSpPr>
        <p:spPr bwMode="auto">
          <a:xfrm>
            <a:off x="4969370" y="5557447"/>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Preparazione a gara TPL RC (Avvio)</a:t>
            </a:r>
          </a:p>
        </p:txBody>
      </p:sp>
      <p:cxnSp>
        <p:nvCxnSpPr>
          <p:cNvPr id="86" name="Connettore 1 12"/>
          <p:cNvCxnSpPr>
            <a:cxnSpLocks noChangeShapeType="1"/>
          </p:cNvCxnSpPr>
          <p:nvPr/>
        </p:nvCxnSpPr>
        <p:spPr bwMode="auto">
          <a:xfrm>
            <a:off x="4660054" y="3606727"/>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87" name="Connettore 1 12"/>
          <p:cNvCxnSpPr>
            <a:cxnSpLocks noChangeShapeType="1"/>
          </p:cNvCxnSpPr>
          <p:nvPr/>
        </p:nvCxnSpPr>
        <p:spPr bwMode="auto">
          <a:xfrm>
            <a:off x="4660054" y="4119242"/>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88" name="Connettore 1 12"/>
          <p:cNvCxnSpPr>
            <a:cxnSpLocks noChangeShapeType="1"/>
          </p:cNvCxnSpPr>
          <p:nvPr/>
        </p:nvCxnSpPr>
        <p:spPr bwMode="auto">
          <a:xfrm>
            <a:off x="4660054" y="4629500"/>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89" name="Connettore 1 12"/>
          <p:cNvCxnSpPr>
            <a:cxnSpLocks noChangeShapeType="1"/>
          </p:cNvCxnSpPr>
          <p:nvPr/>
        </p:nvCxnSpPr>
        <p:spPr bwMode="auto">
          <a:xfrm>
            <a:off x="4660054" y="5121696"/>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90" name="Connettore 1 12"/>
          <p:cNvCxnSpPr>
            <a:cxnSpLocks noChangeShapeType="1"/>
          </p:cNvCxnSpPr>
          <p:nvPr/>
        </p:nvCxnSpPr>
        <p:spPr bwMode="auto">
          <a:xfrm>
            <a:off x="4660054" y="5753873"/>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91" name="Torta 90"/>
          <p:cNvSpPr/>
          <p:nvPr/>
        </p:nvSpPr>
        <p:spPr bwMode="auto">
          <a:xfrm>
            <a:off x="10297726" y="3376434"/>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95" name="Torta 94"/>
          <p:cNvSpPr/>
          <p:nvPr/>
        </p:nvSpPr>
        <p:spPr bwMode="auto">
          <a:xfrm>
            <a:off x="10302241" y="5494230"/>
            <a:ext cx="413173" cy="476390"/>
          </a:xfrm>
          <a:prstGeom prst="pie">
            <a:avLst>
              <a:gd name="adj1" fmla="val 5380103"/>
              <a:gd name="adj2" fmla="val 10693922"/>
            </a:avLst>
          </a:prstGeom>
          <a:solidFill>
            <a:srgbClr val="FF33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cxnSp>
        <p:nvCxnSpPr>
          <p:cNvPr id="27681" name="Connettore 1 12"/>
          <p:cNvCxnSpPr>
            <a:cxnSpLocks noChangeShapeType="1"/>
          </p:cNvCxnSpPr>
          <p:nvPr/>
        </p:nvCxnSpPr>
        <p:spPr bwMode="auto">
          <a:xfrm flipV="1">
            <a:off x="876018" y="6115118"/>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24" name="Rettangolo 123"/>
          <p:cNvSpPr/>
          <p:nvPr/>
        </p:nvSpPr>
        <p:spPr bwMode="auto">
          <a:xfrm>
            <a:off x="11110525" y="3362887"/>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25" name="Rettangolo 124"/>
          <p:cNvSpPr/>
          <p:nvPr/>
        </p:nvSpPr>
        <p:spPr bwMode="auto">
          <a:xfrm>
            <a:off x="11110525" y="3861856"/>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sp>
        <p:nvSpPr>
          <p:cNvPr id="126" name="Rettangolo 125"/>
          <p:cNvSpPr/>
          <p:nvPr/>
        </p:nvSpPr>
        <p:spPr bwMode="auto">
          <a:xfrm>
            <a:off x="11110525" y="4363083"/>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27" name="Rettangolo 126"/>
          <p:cNvSpPr/>
          <p:nvPr/>
        </p:nvSpPr>
        <p:spPr bwMode="auto">
          <a:xfrm>
            <a:off x="11110525" y="4862052"/>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28" name="Rettangolo 127"/>
          <p:cNvSpPr/>
          <p:nvPr/>
        </p:nvSpPr>
        <p:spPr bwMode="auto">
          <a:xfrm>
            <a:off x="11110525" y="5584541"/>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sp>
        <p:nvSpPr>
          <p:cNvPr id="27687" name="Ovale 29"/>
          <p:cNvSpPr>
            <a:spLocks noChangeArrowheads="1"/>
          </p:cNvSpPr>
          <p:nvPr/>
        </p:nvSpPr>
        <p:spPr bwMode="auto">
          <a:xfrm>
            <a:off x="10313529" y="1750834"/>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80" name="Rettangolo 79"/>
          <p:cNvSpPr/>
          <p:nvPr/>
        </p:nvSpPr>
        <p:spPr bwMode="auto">
          <a:xfrm>
            <a:off x="853440" y="5573252"/>
            <a:ext cx="3786294"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C. </a:t>
            </a:r>
            <a:r>
              <a:rPr lang="it-IT" sz="1991" b="1" kern="1200" dirty="0" err="1">
                <a:latin typeface="Arial" panose="020B0604020202020204" pitchFamily="34" charset="0"/>
                <a:ea typeface="MS PGothic" panose="020B0600070205080204" pitchFamily="34" charset="-128"/>
              </a:rPr>
              <a:t>GdL</a:t>
            </a:r>
            <a:r>
              <a:rPr lang="it-IT" sz="1991" b="1" kern="1200" dirty="0">
                <a:latin typeface="Arial" panose="020B0604020202020204" pitchFamily="34" charset="0"/>
                <a:ea typeface="MS PGothic" panose="020B0600070205080204" pitchFamily="34" charset="-128"/>
              </a:rPr>
              <a:t> Gara TPL R.C.</a:t>
            </a:r>
          </a:p>
        </p:txBody>
      </p:sp>
      <p:cxnSp>
        <p:nvCxnSpPr>
          <p:cNvPr id="92" name="Connettore 1 12"/>
          <p:cNvCxnSpPr>
            <a:cxnSpLocks noChangeShapeType="1"/>
          </p:cNvCxnSpPr>
          <p:nvPr/>
        </p:nvCxnSpPr>
        <p:spPr bwMode="auto">
          <a:xfrm flipV="1">
            <a:off x="853440" y="5966104"/>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27690" name="Connettore 1 12"/>
          <p:cNvCxnSpPr>
            <a:cxnSpLocks noChangeShapeType="1"/>
          </p:cNvCxnSpPr>
          <p:nvPr/>
        </p:nvCxnSpPr>
        <p:spPr bwMode="auto">
          <a:xfrm flipV="1">
            <a:off x="869245" y="5449074"/>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08" name="Torta 107"/>
          <p:cNvSpPr/>
          <p:nvPr/>
        </p:nvSpPr>
        <p:spPr bwMode="auto">
          <a:xfrm>
            <a:off x="10297726" y="4340504"/>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11" name="Torta 110"/>
          <p:cNvSpPr/>
          <p:nvPr/>
        </p:nvSpPr>
        <p:spPr bwMode="auto">
          <a:xfrm>
            <a:off x="10297726" y="2895527"/>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14" name="Torta 113"/>
          <p:cNvSpPr/>
          <p:nvPr/>
        </p:nvSpPr>
        <p:spPr bwMode="auto">
          <a:xfrm>
            <a:off x="10295467" y="2414621"/>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16" name="Titolo 2"/>
          <p:cNvSpPr txBox="1">
            <a:spLocks/>
          </p:cNvSpPr>
          <p:nvPr/>
        </p:nvSpPr>
        <p:spPr bwMode="auto">
          <a:xfrm>
            <a:off x="1587219" y="6324037"/>
            <a:ext cx="11417582" cy="498968"/>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ROMA SERVIZI PER LA MOBILITA’ S.r.l.</a:t>
            </a:r>
            <a:endParaRPr lang="it-IT" sz="1564" dirty="0">
              <a:solidFill>
                <a:srgbClr val="000000"/>
              </a:solidFill>
              <a:latin typeface="Arial"/>
            </a:endParaRPr>
          </a:p>
        </p:txBody>
      </p:sp>
      <p:sp>
        <p:nvSpPr>
          <p:cNvPr id="27695" name="Rettangolo 116"/>
          <p:cNvSpPr>
            <a:spLocks noChangeArrowheads="1"/>
          </p:cNvSpPr>
          <p:nvPr/>
        </p:nvSpPr>
        <p:spPr bwMode="auto">
          <a:xfrm>
            <a:off x="869246" y="6342099"/>
            <a:ext cx="717973" cy="480906"/>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3</a:t>
            </a:r>
          </a:p>
        </p:txBody>
      </p:sp>
      <p:cxnSp>
        <p:nvCxnSpPr>
          <p:cNvPr id="27696" name="Connettore 1 15"/>
          <p:cNvCxnSpPr>
            <a:cxnSpLocks noChangeShapeType="1"/>
          </p:cNvCxnSpPr>
          <p:nvPr/>
        </p:nvCxnSpPr>
        <p:spPr bwMode="auto">
          <a:xfrm>
            <a:off x="767645" y="6924605"/>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122" name="Rettangolo 121"/>
          <p:cNvSpPr/>
          <p:nvPr/>
        </p:nvSpPr>
        <p:spPr bwMode="auto">
          <a:xfrm>
            <a:off x="869246" y="7680960"/>
            <a:ext cx="3786293" cy="56444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Piano Industriale 2017-2021</a:t>
            </a:r>
          </a:p>
        </p:txBody>
      </p:sp>
      <p:sp>
        <p:nvSpPr>
          <p:cNvPr id="123" name="Rettangolo 122"/>
          <p:cNvSpPr/>
          <p:nvPr/>
        </p:nvSpPr>
        <p:spPr bwMode="auto">
          <a:xfrm>
            <a:off x="4996464" y="7518400"/>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Analisi opzione fusione/integrazione RM</a:t>
            </a:r>
          </a:p>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 </a:t>
            </a:r>
          </a:p>
        </p:txBody>
      </p:sp>
      <p:cxnSp>
        <p:nvCxnSpPr>
          <p:cNvPr id="130" name="Connettore 1 12"/>
          <p:cNvCxnSpPr>
            <a:cxnSpLocks noChangeShapeType="1"/>
          </p:cNvCxnSpPr>
          <p:nvPr/>
        </p:nvCxnSpPr>
        <p:spPr bwMode="auto">
          <a:xfrm flipV="1">
            <a:off x="869245" y="8261176"/>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1" name="Connettore 1 12"/>
          <p:cNvCxnSpPr>
            <a:cxnSpLocks noChangeShapeType="1"/>
          </p:cNvCxnSpPr>
          <p:nvPr/>
        </p:nvCxnSpPr>
        <p:spPr bwMode="auto">
          <a:xfrm flipH="1" flipV="1">
            <a:off x="4655538" y="7703538"/>
            <a:ext cx="0" cy="1065671"/>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2" name="Connettore 1 12"/>
          <p:cNvCxnSpPr>
            <a:cxnSpLocks noChangeShapeType="1"/>
          </p:cNvCxnSpPr>
          <p:nvPr/>
        </p:nvCxnSpPr>
        <p:spPr bwMode="auto">
          <a:xfrm>
            <a:off x="4671343" y="7685476"/>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3" name="Connettore 1 12"/>
          <p:cNvCxnSpPr>
            <a:cxnSpLocks noChangeShapeType="1"/>
          </p:cNvCxnSpPr>
          <p:nvPr/>
        </p:nvCxnSpPr>
        <p:spPr bwMode="auto">
          <a:xfrm>
            <a:off x="4671343" y="8204764"/>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34" name="Rettangolo 133"/>
          <p:cNvSpPr/>
          <p:nvPr/>
        </p:nvSpPr>
        <p:spPr bwMode="auto">
          <a:xfrm>
            <a:off x="4996464" y="8021885"/>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Ottimizzazione personale</a:t>
            </a:r>
          </a:p>
        </p:txBody>
      </p:sp>
      <p:sp>
        <p:nvSpPr>
          <p:cNvPr id="135" name="Rettangolo 134"/>
          <p:cNvSpPr/>
          <p:nvPr/>
        </p:nvSpPr>
        <p:spPr bwMode="auto">
          <a:xfrm>
            <a:off x="11110525" y="7491307"/>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36" name="Rettangolo 135"/>
          <p:cNvSpPr/>
          <p:nvPr/>
        </p:nvSpPr>
        <p:spPr bwMode="auto">
          <a:xfrm>
            <a:off x="11110525" y="8033173"/>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04.17</a:t>
            </a:r>
          </a:p>
        </p:txBody>
      </p:sp>
      <p:sp>
        <p:nvSpPr>
          <p:cNvPr id="153" name="Torta 152"/>
          <p:cNvSpPr/>
          <p:nvPr/>
        </p:nvSpPr>
        <p:spPr bwMode="auto">
          <a:xfrm>
            <a:off x="10286436" y="8055751"/>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55" name="Rettangolo 154"/>
          <p:cNvSpPr/>
          <p:nvPr/>
        </p:nvSpPr>
        <p:spPr bwMode="auto">
          <a:xfrm>
            <a:off x="5016783" y="8566009"/>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err="1">
                <a:latin typeface="Arial" panose="020B0604020202020204" pitchFamily="34" charset="0"/>
                <a:ea typeface="MS PGothic" panose="020B0600070205080204" pitchFamily="34" charset="-128"/>
              </a:rPr>
              <a:t>Efficientamento</a:t>
            </a:r>
            <a:r>
              <a:rPr lang="it-IT" sz="1991" kern="1200" dirty="0">
                <a:latin typeface="Arial" panose="020B0604020202020204" pitchFamily="34" charset="0"/>
                <a:ea typeface="MS PGothic" panose="020B0600070205080204" pitchFamily="34" charset="-128"/>
              </a:rPr>
              <a:t> costi operativi</a:t>
            </a:r>
          </a:p>
        </p:txBody>
      </p:sp>
      <p:cxnSp>
        <p:nvCxnSpPr>
          <p:cNvPr id="156" name="Connettore 1 12"/>
          <p:cNvCxnSpPr>
            <a:cxnSpLocks noChangeShapeType="1"/>
          </p:cNvCxnSpPr>
          <p:nvPr/>
        </p:nvCxnSpPr>
        <p:spPr bwMode="auto">
          <a:xfrm>
            <a:off x="4660054" y="8769209"/>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57" name="Torta 156"/>
          <p:cNvSpPr/>
          <p:nvPr/>
        </p:nvSpPr>
        <p:spPr bwMode="auto">
          <a:xfrm>
            <a:off x="10286436" y="8566009"/>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58" name="Rettangolo 157"/>
          <p:cNvSpPr/>
          <p:nvPr/>
        </p:nvSpPr>
        <p:spPr bwMode="auto">
          <a:xfrm>
            <a:off x="11110525" y="8575040"/>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04.17</a:t>
            </a:r>
          </a:p>
        </p:txBody>
      </p:sp>
      <p:sp>
        <p:nvSpPr>
          <p:cNvPr id="159" name="Rettangolo 158"/>
          <p:cNvSpPr/>
          <p:nvPr/>
        </p:nvSpPr>
        <p:spPr bwMode="auto">
          <a:xfrm>
            <a:off x="9882294" y="7053299"/>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sp>
        <p:nvSpPr>
          <p:cNvPr id="160" name="Rettangolo 159"/>
          <p:cNvSpPr/>
          <p:nvPr/>
        </p:nvSpPr>
        <p:spPr bwMode="auto">
          <a:xfrm>
            <a:off x="11074401" y="7053298"/>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161" name="Torta 160"/>
          <p:cNvSpPr/>
          <p:nvPr/>
        </p:nvSpPr>
        <p:spPr bwMode="auto">
          <a:xfrm>
            <a:off x="10286436" y="7538721"/>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cxnSp>
        <p:nvCxnSpPr>
          <p:cNvPr id="27714" name="Connettore 1 12"/>
          <p:cNvCxnSpPr>
            <a:cxnSpLocks noChangeShapeType="1"/>
          </p:cNvCxnSpPr>
          <p:nvPr/>
        </p:nvCxnSpPr>
        <p:spPr bwMode="auto">
          <a:xfrm flipV="1">
            <a:off x="869245" y="9076267"/>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72" name="Torta 71"/>
          <p:cNvSpPr/>
          <p:nvPr/>
        </p:nvSpPr>
        <p:spPr bwMode="auto">
          <a:xfrm>
            <a:off x="10250311" y="4900433"/>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27717" name="Ovale 29"/>
          <p:cNvSpPr>
            <a:spLocks noChangeArrowheads="1"/>
          </p:cNvSpPr>
          <p:nvPr/>
        </p:nvSpPr>
        <p:spPr bwMode="auto">
          <a:xfrm>
            <a:off x="10250311" y="3855083"/>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cxnSp>
        <p:nvCxnSpPr>
          <p:cNvPr id="77" name="Connettore 1 15"/>
          <p:cNvCxnSpPr>
            <a:cxnSpLocks noChangeShapeType="1"/>
          </p:cNvCxnSpPr>
          <p:nvPr/>
        </p:nvCxnSpPr>
        <p:spPr bwMode="auto">
          <a:xfrm>
            <a:off x="887307" y="1625898"/>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93" name="Titolo 2"/>
          <p:cNvSpPr txBox="1">
            <a:spLocks/>
          </p:cNvSpPr>
          <p:nvPr/>
        </p:nvSpPr>
        <p:spPr bwMode="auto">
          <a:xfrm>
            <a:off x="767644" y="340296"/>
            <a:ext cx="11417583" cy="498970"/>
          </a:xfrm>
          <a:prstGeom prst="rect">
            <a:avLst/>
          </a:prstGeom>
          <a:ln w="12700">
            <a:miter lim="400000"/>
          </a:ln>
          <a:extLst/>
        </p:spPr>
        <p:txBody>
          <a:bodyPr lIns="0" tIns="0" rIns="0" bIns="0" anchor="b">
            <a:normAutofit fontScale="900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smtClean="0">
                <a:solidFill>
                  <a:srgbClr val="FFC000"/>
                </a:solidFill>
              </a:rPr>
              <a:t>HIGHLIGHTS </a:t>
            </a:r>
            <a:r>
              <a:rPr lang="it-IT" dirty="0">
                <a:solidFill>
                  <a:srgbClr val="FFC000"/>
                </a:solidFill>
              </a:rPr>
              <a:t>ATTIVITA’ GDL PARTECIPATE</a:t>
            </a:r>
          </a:p>
        </p:txBody>
      </p:sp>
    </p:spTree>
    <p:extLst>
      <p:ext uri="{BB962C8B-B14F-4D97-AF65-F5344CB8AC3E}">
        <p14:creationId xmlns:p14="http://schemas.microsoft.com/office/powerpoint/2010/main" val="1745076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2"/>
          <p:cNvSpPr txBox="1">
            <a:spLocks/>
          </p:cNvSpPr>
          <p:nvPr/>
        </p:nvSpPr>
        <p:spPr bwMode="auto">
          <a:xfrm>
            <a:off x="1587219" y="1295129"/>
            <a:ext cx="11417582" cy="498970"/>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ROMA METROPOLITANE S.r.l.</a:t>
            </a:r>
            <a:endParaRPr lang="it-IT" sz="1564" dirty="0">
              <a:solidFill>
                <a:srgbClr val="000000"/>
              </a:solidFill>
              <a:latin typeface="Arial"/>
            </a:endParaRPr>
          </a:p>
        </p:txBody>
      </p:sp>
      <p:sp>
        <p:nvSpPr>
          <p:cNvPr id="29699" name="Rettangolo 19"/>
          <p:cNvSpPr>
            <a:spLocks noChangeArrowheads="1"/>
          </p:cNvSpPr>
          <p:nvPr/>
        </p:nvSpPr>
        <p:spPr bwMode="auto">
          <a:xfrm>
            <a:off x="869246" y="1313192"/>
            <a:ext cx="717973" cy="480907"/>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4</a:t>
            </a:r>
          </a:p>
        </p:txBody>
      </p:sp>
      <p:sp>
        <p:nvSpPr>
          <p:cNvPr id="19" name="Rettangolo 18"/>
          <p:cNvSpPr/>
          <p:nvPr/>
        </p:nvSpPr>
        <p:spPr bwMode="auto">
          <a:xfrm>
            <a:off x="903111" y="1919449"/>
            <a:ext cx="3784036"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Progetti in corso</a:t>
            </a:r>
          </a:p>
        </p:txBody>
      </p:sp>
      <p:sp>
        <p:nvSpPr>
          <p:cNvPr id="27" name="Rettangolo 26"/>
          <p:cNvSpPr/>
          <p:nvPr/>
        </p:nvSpPr>
        <p:spPr bwMode="auto">
          <a:xfrm>
            <a:off x="5028073" y="1928480"/>
            <a:ext cx="4917440" cy="404143"/>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Verifica imputabilità costi personale a QE</a:t>
            </a:r>
          </a:p>
        </p:txBody>
      </p:sp>
      <p:cxnSp>
        <p:nvCxnSpPr>
          <p:cNvPr id="9224" name="Connettore 1 12"/>
          <p:cNvCxnSpPr>
            <a:cxnSpLocks noChangeShapeType="1"/>
          </p:cNvCxnSpPr>
          <p:nvPr/>
        </p:nvCxnSpPr>
        <p:spPr bwMode="auto">
          <a:xfrm flipV="1">
            <a:off x="903112" y="2330364"/>
            <a:ext cx="3772747"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23" name="Rettangolo 22"/>
          <p:cNvSpPr/>
          <p:nvPr/>
        </p:nvSpPr>
        <p:spPr bwMode="auto">
          <a:xfrm>
            <a:off x="9918418" y="1361779"/>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cxnSp>
        <p:nvCxnSpPr>
          <p:cNvPr id="32" name="Connettore 1 12"/>
          <p:cNvCxnSpPr>
            <a:cxnSpLocks noChangeShapeType="1"/>
          </p:cNvCxnSpPr>
          <p:nvPr/>
        </p:nvCxnSpPr>
        <p:spPr bwMode="auto">
          <a:xfrm>
            <a:off x="4702952" y="2127164"/>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41" name="Rettangolo 40"/>
          <p:cNvSpPr/>
          <p:nvPr/>
        </p:nvSpPr>
        <p:spPr bwMode="auto">
          <a:xfrm>
            <a:off x="11110525" y="1361779"/>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43" name="Rettangolo 42"/>
          <p:cNvSpPr/>
          <p:nvPr/>
        </p:nvSpPr>
        <p:spPr bwMode="auto">
          <a:xfrm>
            <a:off x="11126329" y="1942027"/>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cxnSp>
        <p:nvCxnSpPr>
          <p:cNvPr id="29707" name="Connettore 1 12"/>
          <p:cNvCxnSpPr>
            <a:cxnSpLocks noChangeShapeType="1"/>
          </p:cNvCxnSpPr>
          <p:nvPr/>
        </p:nvCxnSpPr>
        <p:spPr bwMode="auto">
          <a:xfrm flipV="1">
            <a:off x="903112" y="2431965"/>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69" name="Rettangolo 68"/>
          <p:cNvSpPr/>
          <p:nvPr/>
        </p:nvSpPr>
        <p:spPr bwMode="auto">
          <a:xfrm>
            <a:off x="885049" y="3951448"/>
            <a:ext cx="3786294" cy="56895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C. Piano Industriale 2017-2021</a:t>
            </a:r>
          </a:p>
        </p:txBody>
      </p:sp>
      <p:sp>
        <p:nvSpPr>
          <p:cNvPr id="70" name="Rettangolo 69"/>
          <p:cNvSpPr/>
          <p:nvPr/>
        </p:nvSpPr>
        <p:spPr bwMode="auto">
          <a:xfrm>
            <a:off x="5012267" y="3651165"/>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Definizione Portafoglio Progetti</a:t>
            </a:r>
          </a:p>
        </p:txBody>
      </p:sp>
      <p:cxnSp>
        <p:nvCxnSpPr>
          <p:cNvPr id="71" name="Connettore 1 12"/>
          <p:cNvCxnSpPr>
            <a:cxnSpLocks noChangeShapeType="1"/>
          </p:cNvCxnSpPr>
          <p:nvPr/>
        </p:nvCxnSpPr>
        <p:spPr bwMode="auto">
          <a:xfrm flipV="1">
            <a:off x="885049" y="4530403"/>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3" name="Connettore 1 12"/>
          <p:cNvCxnSpPr>
            <a:cxnSpLocks noChangeShapeType="1"/>
          </p:cNvCxnSpPr>
          <p:nvPr/>
        </p:nvCxnSpPr>
        <p:spPr bwMode="auto">
          <a:xfrm flipV="1">
            <a:off x="4671343" y="3858880"/>
            <a:ext cx="0" cy="993422"/>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4" name="Connettore 1 12"/>
          <p:cNvCxnSpPr>
            <a:cxnSpLocks noChangeShapeType="1"/>
          </p:cNvCxnSpPr>
          <p:nvPr/>
        </p:nvCxnSpPr>
        <p:spPr bwMode="auto">
          <a:xfrm>
            <a:off x="4687147" y="3834044"/>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5" name="Connettore 1 12"/>
          <p:cNvCxnSpPr>
            <a:cxnSpLocks noChangeShapeType="1"/>
          </p:cNvCxnSpPr>
          <p:nvPr/>
        </p:nvCxnSpPr>
        <p:spPr bwMode="auto">
          <a:xfrm>
            <a:off x="4687147" y="4353333"/>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76" name="Rettangolo 75"/>
          <p:cNvSpPr/>
          <p:nvPr/>
        </p:nvSpPr>
        <p:spPr bwMode="auto">
          <a:xfrm>
            <a:off x="5012267" y="4154648"/>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Piano di riduzione del personale</a:t>
            </a:r>
          </a:p>
        </p:txBody>
      </p:sp>
      <p:sp>
        <p:nvSpPr>
          <p:cNvPr id="78" name="Rettangolo 77"/>
          <p:cNvSpPr/>
          <p:nvPr/>
        </p:nvSpPr>
        <p:spPr bwMode="auto">
          <a:xfrm>
            <a:off x="11126329" y="3624071"/>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sp>
        <p:nvSpPr>
          <p:cNvPr id="79" name="Rettangolo 78"/>
          <p:cNvSpPr/>
          <p:nvPr/>
        </p:nvSpPr>
        <p:spPr bwMode="auto">
          <a:xfrm>
            <a:off x="11126329" y="4123039"/>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81" name="Rettangolo 80"/>
          <p:cNvSpPr/>
          <p:nvPr/>
        </p:nvSpPr>
        <p:spPr bwMode="auto">
          <a:xfrm>
            <a:off x="4982917" y="4658133"/>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Piano di riduzione dei costi operativi</a:t>
            </a:r>
          </a:p>
        </p:txBody>
      </p:sp>
      <p:sp>
        <p:nvSpPr>
          <p:cNvPr id="85" name="Rettangolo 84"/>
          <p:cNvSpPr/>
          <p:nvPr/>
        </p:nvSpPr>
        <p:spPr bwMode="auto">
          <a:xfrm>
            <a:off x="4985174" y="5251928"/>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Analisi opzione fusione/integrazione RSM</a:t>
            </a:r>
          </a:p>
        </p:txBody>
      </p:sp>
      <p:cxnSp>
        <p:nvCxnSpPr>
          <p:cNvPr id="86" name="Connettore 1 12"/>
          <p:cNvCxnSpPr>
            <a:cxnSpLocks noChangeShapeType="1"/>
          </p:cNvCxnSpPr>
          <p:nvPr/>
        </p:nvCxnSpPr>
        <p:spPr bwMode="auto">
          <a:xfrm>
            <a:off x="4675859" y="4865849"/>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90" name="Connettore 1 12"/>
          <p:cNvCxnSpPr>
            <a:cxnSpLocks noChangeShapeType="1"/>
          </p:cNvCxnSpPr>
          <p:nvPr/>
        </p:nvCxnSpPr>
        <p:spPr bwMode="auto">
          <a:xfrm>
            <a:off x="4675859" y="5448356"/>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91" name="Torta 90"/>
          <p:cNvSpPr/>
          <p:nvPr/>
        </p:nvSpPr>
        <p:spPr bwMode="auto">
          <a:xfrm>
            <a:off x="10313529" y="4658133"/>
            <a:ext cx="419947" cy="406400"/>
          </a:xfrm>
          <a:prstGeom prst="pie">
            <a:avLst>
              <a:gd name="adj1" fmla="val 21593284"/>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95" name="Torta 94"/>
          <p:cNvSpPr/>
          <p:nvPr/>
        </p:nvSpPr>
        <p:spPr bwMode="auto">
          <a:xfrm>
            <a:off x="10315787" y="7360693"/>
            <a:ext cx="413173" cy="476392"/>
          </a:xfrm>
          <a:prstGeom prst="pie">
            <a:avLst>
              <a:gd name="adj1" fmla="val 5380103"/>
              <a:gd name="adj2" fmla="val 10693922"/>
            </a:avLst>
          </a:prstGeom>
          <a:solidFill>
            <a:srgbClr val="FF33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cxnSp>
        <p:nvCxnSpPr>
          <p:cNvPr id="29723" name="Connettore 1 12"/>
          <p:cNvCxnSpPr>
            <a:cxnSpLocks noChangeShapeType="1"/>
          </p:cNvCxnSpPr>
          <p:nvPr/>
        </p:nvCxnSpPr>
        <p:spPr bwMode="auto">
          <a:xfrm flipV="1">
            <a:off x="891823" y="5798311"/>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24" name="Rettangolo 123"/>
          <p:cNvSpPr/>
          <p:nvPr/>
        </p:nvSpPr>
        <p:spPr bwMode="auto">
          <a:xfrm>
            <a:off x="11126329" y="4622009"/>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28" name="Rettangolo 127"/>
          <p:cNvSpPr/>
          <p:nvPr/>
        </p:nvSpPr>
        <p:spPr bwMode="auto">
          <a:xfrm>
            <a:off x="11126329" y="5279022"/>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80" name="Rettangolo 79"/>
          <p:cNvSpPr/>
          <p:nvPr/>
        </p:nvSpPr>
        <p:spPr bwMode="auto">
          <a:xfrm>
            <a:off x="869246" y="5267734"/>
            <a:ext cx="3786293"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 Fusione/integrazione RSM</a:t>
            </a:r>
          </a:p>
        </p:txBody>
      </p:sp>
      <p:cxnSp>
        <p:nvCxnSpPr>
          <p:cNvPr id="92" name="Connettore 1 12"/>
          <p:cNvCxnSpPr>
            <a:cxnSpLocks noChangeShapeType="1"/>
          </p:cNvCxnSpPr>
          <p:nvPr/>
        </p:nvCxnSpPr>
        <p:spPr bwMode="auto">
          <a:xfrm flipV="1">
            <a:off x="869245" y="5638009"/>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29728" name="Connettore 1 12"/>
          <p:cNvCxnSpPr>
            <a:cxnSpLocks noChangeShapeType="1"/>
          </p:cNvCxnSpPr>
          <p:nvPr/>
        </p:nvCxnSpPr>
        <p:spPr bwMode="auto">
          <a:xfrm flipV="1">
            <a:off x="885049" y="5181938"/>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51" name="Rettangolo 50"/>
          <p:cNvSpPr/>
          <p:nvPr/>
        </p:nvSpPr>
        <p:spPr bwMode="auto">
          <a:xfrm>
            <a:off x="903111" y="2802241"/>
            <a:ext cx="3784036"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B. Cultura di management</a:t>
            </a:r>
          </a:p>
        </p:txBody>
      </p:sp>
      <p:sp>
        <p:nvSpPr>
          <p:cNvPr id="52" name="Rettangolo 51"/>
          <p:cNvSpPr/>
          <p:nvPr/>
        </p:nvSpPr>
        <p:spPr bwMode="auto">
          <a:xfrm>
            <a:off x="5028073" y="2504213"/>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Introduzione di Management Meeting</a:t>
            </a:r>
          </a:p>
        </p:txBody>
      </p:sp>
      <p:cxnSp>
        <p:nvCxnSpPr>
          <p:cNvPr id="53" name="Connettore 1 12"/>
          <p:cNvCxnSpPr>
            <a:cxnSpLocks noChangeShapeType="1"/>
          </p:cNvCxnSpPr>
          <p:nvPr/>
        </p:nvCxnSpPr>
        <p:spPr bwMode="auto">
          <a:xfrm flipV="1">
            <a:off x="903112" y="3213156"/>
            <a:ext cx="3772747"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54" name="Connettore 1 12"/>
          <p:cNvCxnSpPr>
            <a:cxnSpLocks noChangeShapeType="1"/>
          </p:cNvCxnSpPr>
          <p:nvPr/>
        </p:nvCxnSpPr>
        <p:spPr bwMode="auto">
          <a:xfrm flipV="1">
            <a:off x="4687147" y="2698383"/>
            <a:ext cx="0" cy="636693"/>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55" name="Connettore 1 12"/>
          <p:cNvCxnSpPr>
            <a:cxnSpLocks noChangeShapeType="1"/>
          </p:cNvCxnSpPr>
          <p:nvPr/>
        </p:nvCxnSpPr>
        <p:spPr bwMode="auto">
          <a:xfrm>
            <a:off x="4702952" y="2702898"/>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56" name="Connettore 1 12"/>
          <p:cNvCxnSpPr>
            <a:cxnSpLocks noChangeShapeType="1"/>
          </p:cNvCxnSpPr>
          <p:nvPr/>
        </p:nvCxnSpPr>
        <p:spPr bwMode="auto">
          <a:xfrm>
            <a:off x="4702952" y="3330560"/>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57" name="Rettangolo 56"/>
          <p:cNvSpPr/>
          <p:nvPr/>
        </p:nvSpPr>
        <p:spPr bwMode="auto">
          <a:xfrm>
            <a:off x="5028073" y="3073173"/>
            <a:ext cx="4917440" cy="404142"/>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Istituzione di Cabina di Regia settimanale</a:t>
            </a:r>
          </a:p>
        </p:txBody>
      </p:sp>
      <p:sp>
        <p:nvSpPr>
          <p:cNvPr id="58" name="Rettangolo 57"/>
          <p:cNvSpPr/>
          <p:nvPr/>
        </p:nvSpPr>
        <p:spPr bwMode="auto">
          <a:xfrm>
            <a:off x="11126329" y="2517760"/>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12.16</a:t>
            </a:r>
          </a:p>
        </p:txBody>
      </p:sp>
      <p:sp>
        <p:nvSpPr>
          <p:cNvPr id="59" name="Rettangolo 58"/>
          <p:cNvSpPr/>
          <p:nvPr/>
        </p:nvSpPr>
        <p:spPr bwMode="auto">
          <a:xfrm>
            <a:off x="11126329" y="3034791"/>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12.16</a:t>
            </a:r>
          </a:p>
        </p:txBody>
      </p:sp>
      <p:cxnSp>
        <p:nvCxnSpPr>
          <p:cNvPr id="29738" name="Connettore 1 12"/>
          <p:cNvCxnSpPr>
            <a:cxnSpLocks noChangeShapeType="1"/>
          </p:cNvCxnSpPr>
          <p:nvPr/>
        </p:nvCxnSpPr>
        <p:spPr bwMode="auto">
          <a:xfrm flipV="1">
            <a:off x="903112" y="3556338"/>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29739" name="Ovale 29"/>
          <p:cNvSpPr>
            <a:spLocks noChangeArrowheads="1"/>
          </p:cNvSpPr>
          <p:nvPr/>
        </p:nvSpPr>
        <p:spPr bwMode="auto">
          <a:xfrm>
            <a:off x="10329334" y="2495182"/>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29740" name="Ovale 29"/>
          <p:cNvSpPr>
            <a:spLocks noChangeArrowheads="1"/>
          </p:cNvSpPr>
          <p:nvPr/>
        </p:nvSpPr>
        <p:spPr bwMode="auto">
          <a:xfrm>
            <a:off x="10329334" y="3077689"/>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29741" name="Ovale 29"/>
          <p:cNvSpPr>
            <a:spLocks noChangeArrowheads="1"/>
          </p:cNvSpPr>
          <p:nvPr/>
        </p:nvSpPr>
        <p:spPr bwMode="auto">
          <a:xfrm>
            <a:off x="10329334" y="3657938"/>
            <a:ext cx="388338" cy="404143"/>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65" name="Torta 64"/>
          <p:cNvSpPr/>
          <p:nvPr/>
        </p:nvSpPr>
        <p:spPr bwMode="auto">
          <a:xfrm>
            <a:off x="10313529" y="5247413"/>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98" name="Rettangolo 97"/>
          <p:cNvSpPr/>
          <p:nvPr/>
        </p:nvSpPr>
        <p:spPr bwMode="auto">
          <a:xfrm>
            <a:off x="885049" y="6168587"/>
            <a:ext cx="3786294"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E. Bilancio 2015</a:t>
            </a:r>
          </a:p>
        </p:txBody>
      </p:sp>
      <p:sp>
        <p:nvSpPr>
          <p:cNvPr id="99" name="Rettangolo 98"/>
          <p:cNvSpPr/>
          <p:nvPr/>
        </p:nvSpPr>
        <p:spPr bwMode="auto">
          <a:xfrm>
            <a:off x="5012267" y="5868302"/>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Approvazione Bilancio 2015</a:t>
            </a:r>
          </a:p>
        </p:txBody>
      </p:sp>
      <p:cxnSp>
        <p:nvCxnSpPr>
          <p:cNvPr id="101" name="Connettore 1 12"/>
          <p:cNvCxnSpPr>
            <a:cxnSpLocks noChangeShapeType="1"/>
          </p:cNvCxnSpPr>
          <p:nvPr/>
        </p:nvCxnSpPr>
        <p:spPr bwMode="auto">
          <a:xfrm flipV="1">
            <a:off x="885049" y="6579502"/>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02" name="Connettore 1 12"/>
          <p:cNvCxnSpPr>
            <a:cxnSpLocks noChangeShapeType="1"/>
          </p:cNvCxnSpPr>
          <p:nvPr/>
        </p:nvCxnSpPr>
        <p:spPr bwMode="auto">
          <a:xfrm flipV="1">
            <a:off x="4671343" y="6076018"/>
            <a:ext cx="0" cy="993422"/>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03" name="Connettore 1 12"/>
          <p:cNvCxnSpPr>
            <a:cxnSpLocks noChangeShapeType="1"/>
          </p:cNvCxnSpPr>
          <p:nvPr/>
        </p:nvCxnSpPr>
        <p:spPr bwMode="auto">
          <a:xfrm>
            <a:off x="4687147" y="6051182"/>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04" name="Connettore 1 12"/>
          <p:cNvCxnSpPr>
            <a:cxnSpLocks noChangeShapeType="1"/>
          </p:cNvCxnSpPr>
          <p:nvPr/>
        </p:nvCxnSpPr>
        <p:spPr bwMode="auto">
          <a:xfrm>
            <a:off x="4687147" y="6570471"/>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05" name="Rettangolo 104"/>
          <p:cNvSpPr/>
          <p:nvPr/>
        </p:nvSpPr>
        <p:spPr bwMode="auto">
          <a:xfrm>
            <a:off x="5012267" y="6371786"/>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Piano Industriale 2017-2021</a:t>
            </a:r>
          </a:p>
        </p:txBody>
      </p:sp>
      <p:sp>
        <p:nvSpPr>
          <p:cNvPr id="106" name="Rettangolo 105"/>
          <p:cNvSpPr/>
          <p:nvPr/>
        </p:nvSpPr>
        <p:spPr bwMode="auto">
          <a:xfrm>
            <a:off x="11126329" y="5841209"/>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04.17</a:t>
            </a:r>
          </a:p>
        </p:txBody>
      </p:sp>
      <p:sp>
        <p:nvSpPr>
          <p:cNvPr id="109" name="Rettangolo 108"/>
          <p:cNvSpPr/>
          <p:nvPr/>
        </p:nvSpPr>
        <p:spPr bwMode="auto">
          <a:xfrm>
            <a:off x="11126329" y="6340177"/>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12" name="Rettangolo 111"/>
          <p:cNvSpPr/>
          <p:nvPr/>
        </p:nvSpPr>
        <p:spPr bwMode="auto">
          <a:xfrm>
            <a:off x="4982917" y="6875271"/>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Nomina Collegio Sindaci e Revisione</a:t>
            </a:r>
          </a:p>
        </p:txBody>
      </p:sp>
      <p:cxnSp>
        <p:nvCxnSpPr>
          <p:cNvPr id="113" name="Connettore 1 12"/>
          <p:cNvCxnSpPr>
            <a:cxnSpLocks noChangeShapeType="1"/>
          </p:cNvCxnSpPr>
          <p:nvPr/>
        </p:nvCxnSpPr>
        <p:spPr bwMode="auto">
          <a:xfrm>
            <a:off x="4675859" y="7082987"/>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16" name="Torta 115"/>
          <p:cNvSpPr/>
          <p:nvPr/>
        </p:nvSpPr>
        <p:spPr bwMode="auto">
          <a:xfrm>
            <a:off x="10313529" y="6875271"/>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17" name="Rettangolo 116"/>
          <p:cNvSpPr/>
          <p:nvPr/>
        </p:nvSpPr>
        <p:spPr bwMode="auto">
          <a:xfrm>
            <a:off x="11126329" y="6839147"/>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04.17</a:t>
            </a:r>
          </a:p>
        </p:txBody>
      </p:sp>
      <p:cxnSp>
        <p:nvCxnSpPr>
          <p:cNvPr id="29756" name="Connettore 1 12"/>
          <p:cNvCxnSpPr>
            <a:cxnSpLocks noChangeShapeType="1"/>
          </p:cNvCxnSpPr>
          <p:nvPr/>
        </p:nvCxnSpPr>
        <p:spPr bwMode="auto">
          <a:xfrm flipV="1">
            <a:off x="885049" y="7365208"/>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19" name="Torta 118"/>
          <p:cNvSpPr/>
          <p:nvPr/>
        </p:nvSpPr>
        <p:spPr bwMode="auto">
          <a:xfrm>
            <a:off x="10313529" y="5877333"/>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21" name="Torta 120"/>
          <p:cNvSpPr/>
          <p:nvPr/>
        </p:nvSpPr>
        <p:spPr bwMode="auto">
          <a:xfrm>
            <a:off x="10309013" y="6358239"/>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22" name="Rettangolo 121"/>
          <p:cNvSpPr/>
          <p:nvPr/>
        </p:nvSpPr>
        <p:spPr bwMode="auto">
          <a:xfrm>
            <a:off x="885049" y="7480356"/>
            <a:ext cx="3786294"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F. Bilancio 2016</a:t>
            </a:r>
          </a:p>
        </p:txBody>
      </p:sp>
      <p:sp>
        <p:nvSpPr>
          <p:cNvPr id="123" name="Rettangolo 122"/>
          <p:cNvSpPr/>
          <p:nvPr/>
        </p:nvSpPr>
        <p:spPr bwMode="auto">
          <a:xfrm>
            <a:off x="5012267" y="7419395"/>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Approvazione Bilancio 2016</a:t>
            </a:r>
          </a:p>
        </p:txBody>
      </p:sp>
      <p:cxnSp>
        <p:nvCxnSpPr>
          <p:cNvPr id="129" name="Connettore 1 12"/>
          <p:cNvCxnSpPr>
            <a:cxnSpLocks noChangeShapeType="1"/>
          </p:cNvCxnSpPr>
          <p:nvPr/>
        </p:nvCxnSpPr>
        <p:spPr bwMode="auto">
          <a:xfrm flipV="1">
            <a:off x="885049" y="7891271"/>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0" name="Connettore 1 12"/>
          <p:cNvCxnSpPr>
            <a:cxnSpLocks noChangeShapeType="1"/>
          </p:cNvCxnSpPr>
          <p:nvPr/>
        </p:nvCxnSpPr>
        <p:spPr bwMode="auto">
          <a:xfrm flipV="1">
            <a:off x="4671343" y="7609049"/>
            <a:ext cx="0" cy="510258"/>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1" name="Connettore 1 12"/>
          <p:cNvCxnSpPr>
            <a:cxnSpLocks noChangeShapeType="1"/>
          </p:cNvCxnSpPr>
          <p:nvPr/>
        </p:nvCxnSpPr>
        <p:spPr bwMode="auto">
          <a:xfrm>
            <a:off x="4687147" y="7602276"/>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2" name="Connettore 1 12"/>
          <p:cNvCxnSpPr>
            <a:cxnSpLocks noChangeShapeType="1"/>
          </p:cNvCxnSpPr>
          <p:nvPr/>
        </p:nvCxnSpPr>
        <p:spPr bwMode="auto">
          <a:xfrm>
            <a:off x="4687147" y="8121565"/>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33" name="Rettangolo 132"/>
          <p:cNvSpPr/>
          <p:nvPr/>
        </p:nvSpPr>
        <p:spPr bwMode="auto">
          <a:xfrm>
            <a:off x="5012267" y="7922880"/>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Riconoscimento costi contenzioso Salini</a:t>
            </a:r>
          </a:p>
        </p:txBody>
      </p:sp>
      <p:sp>
        <p:nvSpPr>
          <p:cNvPr id="134" name="Rettangolo 133"/>
          <p:cNvSpPr/>
          <p:nvPr/>
        </p:nvSpPr>
        <p:spPr bwMode="auto">
          <a:xfrm>
            <a:off x="11126329" y="7891271"/>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42" name="Rettangolo 141"/>
          <p:cNvSpPr/>
          <p:nvPr/>
        </p:nvSpPr>
        <p:spPr bwMode="auto">
          <a:xfrm>
            <a:off x="11144391" y="7439716"/>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06.17</a:t>
            </a:r>
          </a:p>
        </p:txBody>
      </p:sp>
      <p:cxnSp>
        <p:nvCxnSpPr>
          <p:cNvPr id="29768" name="Connettore 1 12"/>
          <p:cNvCxnSpPr>
            <a:cxnSpLocks noChangeShapeType="1"/>
          </p:cNvCxnSpPr>
          <p:nvPr/>
        </p:nvCxnSpPr>
        <p:spPr bwMode="auto">
          <a:xfrm flipV="1">
            <a:off x="885049" y="8401529"/>
            <a:ext cx="11349850"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144" name="Rettangolo 143"/>
          <p:cNvSpPr/>
          <p:nvPr/>
        </p:nvSpPr>
        <p:spPr bwMode="auto">
          <a:xfrm>
            <a:off x="5000979" y="8487325"/>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Realizzazione </a:t>
            </a:r>
            <a:r>
              <a:rPr lang="it-IT" sz="1991" kern="1200" dirty="0" err="1">
                <a:latin typeface="Arial" panose="020B0604020202020204" pitchFamily="34" charset="0"/>
                <a:ea typeface="MS PGothic" panose="020B0600070205080204" pitchFamily="34" charset="-128"/>
              </a:rPr>
              <a:t>Bdg</a:t>
            </a:r>
            <a:r>
              <a:rPr lang="it-IT" sz="1991" kern="1200" dirty="0">
                <a:latin typeface="Arial" panose="020B0604020202020204" pitchFamily="34" charset="0"/>
                <a:ea typeface="MS PGothic" panose="020B0600070205080204" pitchFamily="34" charset="-128"/>
              </a:rPr>
              <a:t> Tesoreria</a:t>
            </a:r>
          </a:p>
        </p:txBody>
      </p:sp>
      <p:cxnSp>
        <p:nvCxnSpPr>
          <p:cNvPr id="145" name="Connettore 1 12"/>
          <p:cNvCxnSpPr>
            <a:cxnSpLocks noChangeShapeType="1"/>
          </p:cNvCxnSpPr>
          <p:nvPr/>
        </p:nvCxnSpPr>
        <p:spPr bwMode="auto">
          <a:xfrm>
            <a:off x="4691663" y="8683751"/>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46" name="Rettangolo 145"/>
          <p:cNvSpPr/>
          <p:nvPr/>
        </p:nvSpPr>
        <p:spPr bwMode="auto">
          <a:xfrm>
            <a:off x="11142134" y="8514418"/>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47" name="Rettangolo 146"/>
          <p:cNvSpPr/>
          <p:nvPr/>
        </p:nvSpPr>
        <p:spPr bwMode="auto">
          <a:xfrm>
            <a:off x="885049" y="8503129"/>
            <a:ext cx="3786294"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G. Budget di tesoreria</a:t>
            </a:r>
          </a:p>
        </p:txBody>
      </p:sp>
      <p:cxnSp>
        <p:nvCxnSpPr>
          <p:cNvPr id="148" name="Connettore 1 12"/>
          <p:cNvCxnSpPr>
            <a:cxnSpLocks noChangeShapeType="1"/>
          </p:cNvCxnSpPr>
          <p:nvPr/>
        </p:nvCxnSpPr>
        <p:spPr bwMode="auto">
          <a:xfrm flipV="1">
            <a:off x="885049" y="8914044"/>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29775" name="Ovale 29"/>
          <p:cNvSpPr>
            <a:spLocks noChangeArrowheads="1"/>
          </p:cNvSpPr>
          <p:nvPr/>
        </p:nvSpPr>
        <p:spPr bwMode="auto">
          <a:xfrm>
            <a:off x="10327075" y="7927395"/>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87" name="Torta 86"/>
          <p:cNvSpPr/>
          <p:nvPr/>
        </p:nvSpPr>
        <p:spPr bwMode="auto">
          <a:xfrm>
            <a:off x="10315788" y="8491840"/>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29777" name="Ovale 29"/>
          <p:cNvSpPr>
            <a:spLocks noChangeArrowheads="1"/>
          </p:cNvSpPr>
          <p:nvPr/>
        </p:nvSpPr>
        <p:spPr bwMode="auto">
          <a:xfrm>
            <a:off x="10327075" y="1926222"/>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29778" name="Ovale 29"/>
          <p:cNvSpPr>
            <a:spLocks noChangeArrowheads="1"/>
          </p:cNvSpPr>
          <p:nvPr/>
        </p:nvSpPr>
        <p:spPr bwMode="auto">
          <a:xfrm>
            <a:off x="10309013" y="4161422"/>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cxnSp>
        <p:nvCxnSpPr>
          <p:cNvPr id="82" name="Connettore 1 15"/>
          <p:cNvCxnSpPr>
            <a:cxnSpLocks noChangeShapeType="1"/>
          </p:cNvCxnSpPr>
          <p:nvPr/>
        </p:nvCxnSpPr>
        <p:spPr bwMode="auto">
          <a:xfrm>
            <a:off x="767645" y="1827197"/>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83" name="Titolo 2"/>
          <p:cNvSpPr txBox="1">
            <a:spLocks/>
          </p:cNvSpPr>
          <p:nvPr/>
        </p:nvSpPr>
        <p:spPr bwMode="auto">
          <a:xfrm>
            <a:off x="767644" y="340296"/>
            <a:ext cx="11417583" cy="498970"/>
          </a:xfrm>
          <a:prstGeom prst="rect">
            <a:avLst/>
          </a:prstGeom>
          <a:ln w="12700">
            <a:miter lim="400000"/>
          </a:ln>
          <a:extLst/>
        </p:spPr>
        <p:txBody>
          <a:bodyPr lIns="0" tIns="0" rIns="0" bIns="0" anchor="b">
            <a:normAutofit fontScale="900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smtClean="0">
                <a:solidFill>
                  <a:srgbClr val="FFC000"/>
                </a:solidFill>
              </a:rPr>
              <a:t>HIGHLIGHTS </a:t>
            </a:r>
            <a:r>
              <a:rPr lang="it-IT" dirty="0">
                <a:solidFill>
                  <a:srgbClr val="FFC000"/>
                </a:solidFill>
              </a:rPr>
              <a:t>ATTIVITA’ GDL PARTECIPATE</a:t>
            </a:r>
          </a:p>
        </p:txBody>
      </p:sp>
    </p:spTree>
    <p:extLst>
      <p:ext uri="{BB962C8B-B14F-4D97-AF65-F5344CB8AC3E}">
        <p14:creationId xmlns:p14="http://schemas.microsoft.com/office/powerpoint/2010/main" val="3933021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0" y="5086996"/>
            <a:ext cx="3829770" cy="2814140"/>
          </a:xfrm>
          <a:prstGeom prst="rect">
            <a:avLst/>
          </a:prstGeom>
        </p:spPr>
      </p:pic>
      <p:sp>
        <p:nvSpPr>
          <p:cNvPr id="151" name="Shape 151"/>
          <p:cNvSpPr/>
          <p:nvPr/>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15" name="Shape 149"/>
          <p:cNvSpPr/>
          <p:nvPr/>
        </p:nvSpPr>
        <p:spPr>
          <a:xfrm>
            <a:off x="909913" y="541317"/>
            <a:ext cx="11184974"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2</a:t>
            </a:fld>
            <a:endParaRPr lang="it-IT" dirty="0"/>
          </a:p>
        </p:txBody>
      </p:sp>
      <p:sp>
        <p:nvSpPr>
          <p:cNvPr id="12" name="Segnaposto testo 2"/>
          <p:cNvSpPr>
            <a:spLocks noGrp="1"/>
          </p:cNvSpPr>
          <p:nvPr>
            <p:ph type="body" idx="1"/>
          </p:nvPr>
        </p:nvSpPr>
        <p:spPr>
          <a:xfrm>
            <a:off x="546034" y="1790595"/>
            <a:ext cx="11953540" cy="7559801"/>
          </a:xfrm>
        </p:spPr>
        <p:txBody>
          <a:bodyPr>
            <a:noAutofit/>
          </a:bodyPr>
          <a:lstStyle/>
          <a:p>
            <a:pPr marL="0" indent="0" algn="ctr">
              <a:spcBef>
                <a:spcPts val="0"/>
              </a:spcBef>
              <a:buNone/>
            </a:pPr>
            <a:r>
              <a:rPr lang="it-IT" b="1" dirty="0" smtClean="0">
                <a:solidFill>
                  <a:srgbClr val="C00000"/>
                </a:solidFill>
              </a:rPr>
              <a:t>ROMA è una città meravigliosa </a:t>
            </a:r>
          </a:p>
          <a:p>
            <a:pPr marL="0" indent="0" algn="ctr">
              <a:lnSpc>
                <a:spcPct val="100000"/>
              </a:lnSpc>
              <a:spcBef>
                <a:spcPts val="0"/>
              </a:spcBef>
              <a:buNone/>
            </a:pPr>
            <a:r>
              <a:rPr lang="it-IT" sz="1800" b="1" dirty="0">
                <a:solidFill>
                  <a:schemeClr val="tx1"/>
                </a:solidFill>
              </a:rPr>
              <a:t>C</a:t>
            </a:r>
            <a:r>
              <a:rPr lang="it-IT" sz="1800" b="1" dirty="0" smtClean="0">
                <a:solidFill>
                  <a:schemeClr val="tx1"/>
                </a:solidFill>
              </a:rPr>
              <a:t>ome un diamante grezzo, può ritornare a splendere</a:t>
            </a:r>
          </a:p>
          <a:p>
            <a:pPr marL="0" indent="0" algn="ctr">
              <a:lnSpc>
                <a:spcPct val="100000"/>
              </a:lnSpc>
              <a:spcBef>
                <a:spcPts val="0"/>
              </a:spcBef>
              <a:buNone/>
            </a:pPr>
            <a:r>
              <a:rPr lang="it-IT" b="1" dirty="0" smtClean="0">
                <a:solidFill>
                  <a:srgbClr val="C00000"/>
                </a:solidFill>
              </a:rPr>
              <a:t>Come la </a:t>
            </a:r>
            <a:r>
              <a:rPr lang="it-IT" b="1" dirty="0" err="1" smtClean="0">
                <a:solidFill>
                  <a:srgbClr val="C00000"/>
                </a:solidFill>
              </a:rPr>
              <a:t>Silicon</a:t>
            </a:r>
            <a:r>
              <a:rPr lang="it-IT" b="1" dirty="0" smtClean="0">
                <a:solidFill>
                  <a:srgbClr val="C00000"/>
                </a:solidFill>
              </a:rPr>
              <a:t> Valley</a:t>
            </a:r>
          </a:p>
          <a:p>
            <a:pPr marL="0" indent="0" algn="ctr">
              <a:lnSpc>
                <a:spcPct val="100000"/>
              </a:lnSpc>
              <a:spcBef>
                <a:spcPts val="0"/>
              </a:spcBef>
              <a:buNone/>
            </a:pPr>
            <a:r>
              <a:rPr lang="it-IT" sz="1800" b="1" dirty="0" smtClean="0">
                <a:solidFill>
                  <a:schemeClr val="tx1"/>
                </a:solidFill>
              </a:rPr>
              <a:t>ha una grande estensione (1.287 Km2) con il 40% a verde e potrebbe contenere all’interno</a:t>
            </a:r>
          </a:p>
          <a:p>
            <a:pPr marL="0" indent="0" algn="ctr">
              <a:lnSpc>
                <a:spcPct val="100000"/>
              </a:lnSpc>
              <a:spcBef>
                <a:spcPts val="0"/>
              </a:spcBef>
              <a:buNone/>
            </a:pPr>
            <a:r>
              <a:rPr lang="it-IT" sz="1800" b="1" dirty="0" smtClean="0">
                <a:solidFill>
                  <a:schemeClr val="tx1"/>
                </a:solidFill>
              </a:rPr>
              <a:t>8 Aree </a:t>
            </a:r>
            <a:r>
              <a:rPr lang="it-IT" sz="1800" b="1" dirty="0">
                <a:solidFill>
                  <a:schemeClr val="tx1"/>
                </a:solidFill>
              </a:rPr>
              <a:t>M</a:t>
            </a:r>
            <a:r>
              <a:rPr lang="it-IT" sz="1800" b="1" dirty="0" smtClean="0">
                <a:solidFill>
                  <a:schemeClr val="tx1"/>
                </a:solidFill>
              </a:rPr>
              <a:t>etropolitane </a:t>
            </a:r>
            <a:r>
              <a:rPr lang="it-IT" sz="1800" b="1" dirty="0">
                <a:solidFill>
                  <a:schemeClr val="tx1"/>
                </a:solidFill>
              </a:rPr>
              <a:t>I</a:t>
            </a:r>
            <a:r>
              <a:rPr lang="it-IT" sz="1800" b="1" dirty="0" smtClean="0">
                <a:solidFill>
                  <a:schemeClr val="tx1"/>
                </a:solidFill>
              </a:rPr>
              <a:t>taliane o 9 Capitali Europee</a:t>
            </a:r>
          </a:p>
          <a:p>
            <a:pPr marL="0" indent="0" algn="ctr">
              <a:lnSpc>
                <a:spcPct val="100000"/>
              </a:lnSpc>
              <a:spcBef>
                <a:spcPts val="0"/>
              </a:spcBef>
              <a:buNone/>
            </a:pPr>
            <a:endParaRPr lang="it-IT" sz="1800" b="1" dirty="0" smtClean="0">
              <a:solidFill>
                <a:schemeClr val="tx1"/>
              </a:solidFill>
            </a:endParaRPr>
          </a:p>
          <a:p>
            <a:pPr marL="0" indent="0" algn="ctr">
              <a:lnSpc>
                <a:spcPct val="100000"/>
              </a:lnSpc>
              <a:spcBef>
                <a:spcPts val="0"/>
              </a:spcBef>
              <a:buNone/>
            </a:pPr>
            <a:r>
              <a:rPr lang="it-IT" b="1" dirty="0" smtClean="0">
                <a:solidFill>
                  <a:srgbClr val="C00000"/>
                </a:solidFill>
              </a:rPr>
              <a:t>Ha 14 Università ed una serie di Industrie Innovative Globali </a:t>
            </a:r>
            <a:r>
              <a:rPr lang="it-IT" sz="1800" b="1" dirty="0" smtClean="0">
                <a:solidFill>
                  <a:schemeClr val="tx1"/>
                </a:solidFill>
              </a:rPr>
              <a:t>(</a:t>
            </a:r>
            <a:r>
              <a:rPr lang="it-IT" sz="1800" b="1" dirty="0">
                <a:solidFill>
                  <a:schemeClr val="tx1"/>
                </a:solidFill>
              </a:rPr>
              <a:t>Leonardo/Finmeccanica, Alenia, </a:t>
            </a:r>
            <a:r>
              <a:rPr lang="it-IT" sz="1800" b="1" dirty="0" err="1">
                <a:solidFill>
                  <a:schemeClr val="tx1"/>
                </a:solidFill>
              </a:rPr>
              <a:t>Atlantia</a:t>
            </a:r>
            <a:r>
              <a:rPr lang="it-IT" sz="1800" b="1" dirty="0">
                <a:solidFill>
                  <a:schemeClr val="tx1"/>
                </a:solidFill>
              </a:rPr>
              <a:t>, </a:t>
            </a:r>
            <a:r>
              <a:rPr lang="it-IT" sz="1800" b="1" dirty="0" err="1">
                <a:solidFill>
                  <a:schemeClr val="tx1"/>
                </a:solidFill>
              </a:rPr>
              <a:t>Technip</a:t>
            </a:r>
            <a:r>
              <a:rPr lang="it-IT" sz="1800" b="1" dirty="0">
                <a:solidFill>
                  <a:schemeClr val="tx1"/>
                </a:solidFill>
              </a:rPr>
              <a:t>, </a:t>
            </a:r>
            <a:r>
              <a:rPr lang="it-IT" sz="1800" b="1" dirty="0" err="1">
                <a:solidFill>
                  <a:schemeClr val="tx1"/>
                </a:solidFill>
              </a:rPr>
              <a:t>Selex</a:t>
            </a:r>
            <a:r>
              <a:rPr lang="it-IT" sz="1800" b="1" dirty="0">
                <a:solidFill>
                  <a:schemeClr val="tx1"/>
                </a:solidFill>
              </a:rPr>
              <a:t>, </a:t>
            </a:r>
            <a:r>
              <a:rPr lang="it-IT" sz="1800" b="1" dirty="0" err="1">
                <a:solidFill>
                  <a:schemeClr val="tx1"/>
                </a:solidFill>
              </a:rPr>
              <a:t>Thales</a:t>
            </a:r>
            <a:r>
              <a:rPr lang="it-IT" sz="1800" b="1" dirty="0">
                <a:solidFill>
                  <a:schemeClr val="tx1"/>
                </a:solidFill>
              </a:rPr>
              <a:t>, Alenia Space Italia, </a:t>
            </a:r>
            <a:r>
              <a:rPr lang="it-IT" sz="1800" b="1" dirty="0" err="1">
                <a:solidFill>
                  <a:schemeClr val="tx1"/>
                </a:solidFill>
              </a:rPr>
              <a:t>Telespazio</a:t>
            </a:r>
            <a:r>
              <a:rPr lang="it-IT" sz="1800" b="1" dirty="0">
                <a:solidFill>
                  <a:schemeClr val="tx1"/>
                </a:solidFill>
              </a:rPr>
              <a:t>, </a:t>
            </a:r>
            <a:r>
              <a:rPr lang="it-IT" sz="1800" b="1" dirty="0" err="1">
                <a:solidFill>
                  <a:schemeClr val="tx1"/>
                </a:solidFill>
              </a:rPr>
              <a:t>Almaviva</a:t>
            </a:r>
            <a:r>
              <a:rPr lang="it-IT" sz="1800" b="1" dirty="0">
                <a:solidFill>
                  <a:schemeClr val="tx1"/>
                </a:solidFill>
              </a:rPr>
              <a:t>, Trenitalia, grandi e cento stazioni, </a:t>
            </a:r>
            <a:r>
              <a:rPr lang="it-IT" sz="1800" b="1" dirty="0" err="1">
                <a:solidFill>
                  <a:schemeClr val="tx1"/>
                </a:solidFill>
              </a:rPr>
              <a:t>Spea</a:t>
            </a:r>
            <a:r>
              <a:rPr lang="it-IT" sz="1800" b="1" dirty="0">
                <a:solidFill>
                  <a:schemeClr val="tx1"/>
                </a:solidFill>
              </a:rPr>
              <a:t> </a:t>
            </a:r>
            <a:r>
              <a:rPr lang="it-IT" sz="1800" b="1" dirty="0" err="1">
                <a:solidFill>
                  <a:schemeClr val="tx1"/>
                </a:solidFill>
              </a:rPr>
              <a:t>Engineering</a:t>
            </a:r>
            <a:r>
              <a:rPr lang="it-IT" sz="1800" b="1" dirty="0">
                <a:solidFill>
                  <a:schemeClr val="tx1"/>
                </a:solidFill>
              </a:rPr>
              <a:t>, Comunicazione: RAI, La7, Telecom, Vodafone, Wind, </a:t>
            </a:r>
            <a:r>
              <a:rPr lang="it-IT" sz="1800" b="1" dirty="0" err="1">
                <a:solidFill>
                  <a:schemeClr val="tx1"/>
                </a:solidFill>
              </a:rPr>
              <a:t>Vitrociset</a:t>
            </a:r>
            <a:r>
              <a:rPr lang="it-IT" sz="1800" b="1" dirty="0">
                <a:solidFill>
                  <a:schemeClr val="tx1"/>
                </a:solidFill>
              </a:rPr>
              <a:t>, </a:t>
            </a:r>
            <a:r>
              <a:rPr lang="it-IT" sz="1800" b="1" dirty="0" err="1">
                <a:solidFill>
                  <a:schemeClr val="tx1"/>
                </a:solidFill>
              </a:rPr>
              <a:t>Enlab</a:t>
            </a:r>
            <a:r>
              <a:rPr lang="it-IT" sz="1800" b="1" dirty="0">
                <a:solidFill>
                  <a:schemeClr val="tx1"/>
                </a:solidFill>
              </a:rPr>
              <a:t> </a:t>
            </a:r>
            <a:r>
              <a:rPr lang="it-IT" sz="1800" b="1" dirty="0" err="1">
                <a:solidFill>
                  <a:schemeClr val="tx1"/>
                </a:solidFill>
              </a:rPr>
              <a:t>ecc</a:t>
            </a:r>
            <a:r>
              <a:rPr lang="it-IT" sz="1800" b="1" dirty="0" smtClean="0">
                <a:solidFill>
                  <a:schemeClr val="tx1"/>
                </a:solidFill>
              </a:rPr>
              <a:t>….)</a:t>
            </a:r>
          </a:p>
          <a:p>
            <a:pPr marL="0" indent="0" algn="ctr">
              <a:lnSpc>
                <a:spcPct val="100000"/>
              </a:lnSpc>
              <a:spcBef>
                <a:spcPts val="0"/>
              </a:spcBef>
              <a:buNone/>
            </a:pPr>
            <a:r>
              <a:rPr lang="it-IT" sz="2000" b="1" dirty="0" smtClean="0">
                <a:solidFill>
                  <a:schemeClr val="accent4"/>
                </a:solidFill>
              </a:rPr>
              <a:t> </a:t>
            </a:r>
            <a:endParaRPr lang="it-IT" sz="4400" b="1" dirty="0" smtClean="0">
              <a:solidFill>
                <a:schemeClr val="accent4"/>
              </a:solidFill>
            </a:endParaRPr>
          </a:p>
          <a:p>
            <a:pPr marL="0" indent="0" algn="ctr">
              <a:lnSpc>
                <a:spcPct val="100000"/>
              </a:lnSpc>
              <a:spcBef>
                <a:spcPts val="0"/>
              </a:spcBef>
              <a:buNone/>
            </a:pPr>
            <a:r>
              <a:rPr lang="it-IT" sz="4400" b="1" dirty="0" smtClean="0">
                <a:solidFill>
                  <a:srgbClr val="C00000"/>
                </a:solidFill>
              </a:rPr>
              <a:t>       </a:t>
            </a:r>
            <a:r>
              <a:rPr lang="it-IT" b="1" dirty="0" smtClean="0">
                <a:solidFill>
                  <a:srgbClr val="C00000"/>
                </a:solidFill>
              </a:rPr>
              <a:t>ha</a:t>
            </a:r>
          </a:p>
          <a:p>
            <a:pPr marL="0" indent="0" algn="ctr">
              <a:lnSpc>
                <a:spcPct val="100000"/>
              </a:lnSpc>
              <a:spcBef>
                <a:spcPts val="0"/>
              </a:spcBef>
              <a:buNone/>
            </a:pPr>
            <a:r>
              <a:rPr lang="it-IT" sz="1800" b="1" dirty="0" smtClean="0">
                <a:solidFill>
                  <a:schemeClr val="tx1"/>
                </a:solidFill>
              </a:rPr>
              <a:t>2.600 anni di Storia, Cultura, Tradizioni ed Eccellenze</a:t>
            </a:r>
          </a:p>
          <a:p>
            <a:pPr marL="0" indent="0" algn="ctr">
              <a:lnSpc>
                <a:spcPct val="100000"/>
              </a:lnSpc>
              <a:spcBef>
                <a:spcPts val="0"/>
              </a:spcBef>
              <a:buNone/>
            </a:pPr>
            <a:r>
              <a:rPr lang="it-IT" sz="1800" b="1" dirty="0" smtClean="0">
                <a:solidFill>
                  <a:schemeClr val="tx1"/>
                </a:solidFill>
              </a:rPr>
              <a:t>nell’Architettura, nel </a:t>
            </a:r>
            <a:r>
              <a:rPr lang="it-IT" sz="1800" b="1" dirty="0" err="1" smtClean="0">
                <a:solidFill>
                  <a:schemeClr val="tx1"/>
                </a:solidFill>
              </a:rPr>
              <a:t>Food</a:t>
            </a:r>
            <a:r>
              <a:rPr lang="it-IT" sz="1800" b="1" dirty="0" smtClean="0">
                <a:solidFill>
                  <a:schemeClr val="tx1"/>
                </a:solidFill>
              </a:rPr>
              <a:t>, Fashion, Design… </a:t>
            </a:r>
          </a:p>
          <a:p>
            <a:pPr marL="0" indent="0" algn="ctr">
              <a:lnSpc>
                <a:spcPct val="100000"/>
              </a:lnSpc>
              <a:spcBef>
                <a:spcPts val="0"/>
              </a:spcBef>
              <a:buNone/>
            </a:pPr>
            <a:r>
              <a:rPr lang="it-IT" sz="1800" b="1" dirty="0" smtClean="0">
                <a:solidFill>
                  <a:schemeClr val="tx1"/>
                </a:solidFill>
              </a:rPr>
              <a:t>in un contesto geografico ed ambientale eccezionale </a:t>
            </a:r>
          </a:p>
          <a:p>
            <a:pPr marL="0" indent="0" algn="ctr">
              <a:lnSpc>
                <a:spcPct val="100000"/>
              </a:lnSpc>
              <a:spcBef>
                <a:spcPts val="0"/>
              </a:spcBef>
              <a:buNone/>
            </a:pPr>
            <a:endParaRPr lang="it-IT" sz="1800" b="1" dirty="0" smtClean="0">
              <a:solidFill>
                <a:schemeClr val="accent4"/>
              </a:solidFill>
            </a:endParaRPr>
          </a:p>
          <a:p>
            <a:pPr marL="0" indent="0" algn="ctr">
              <a:lnSpc>
                <a:spcPct val="100000"/>
              </a:lnSpc>
              <a:spcBef>
                <a:spcPts val="0"/>
              </a:spcBef>
              <a:buNone/>
            </a:pPr>
            <a:r>
              <a:rPr lang="it-IT" b="1" dirty="0" smtClean="0">
                <a:solidFill>
                  <a:srgbClr val="C00000"/>
                </a:solidFill>
              </a:rPr>
              <a:t>Cosa manca a ROMA per Risorgere?</a:t>
            </a:r>
          </a:p>
          <a:p>
            <a:pPr marL="0" indent="0" algn="ctr">
              <a:lnSpc>
                <a:spcPct val="100000"/>
              </a:lnSpc>
              <a:spcBef>
                <a:spcPts val="0"/>
              </a:spcBef>
              <a:buNone/>
            </a:pPr>
            <a:r>
              <a:rPr lang="it-IT" b="1" dirty="0" smtClean="0">
                <a:solidFill>
                  <a:srgbClr val="C00000"/>
                </a:solidFill>
              </a:rPr>
              <a:t>Un «ECOSISTEMA» </a:t>
            </a:r>
          </a:p>
          <a:p>
            <a:pPr marL="0" indent="0" algn="ctr">
              <a:lnSpc>
                <a:spcPct val="100000"/>
              </a:lnSpc>
              <a:spcBef>
                <a:spcPts val="0"/>
              </a:spcBef>
              <a:buNone/>
            </a:pPr>
            <a:r>
              <a:rPr lang="it-IT" sz="1800" b="1" dirty="0" smtClean="0">
                <a:solidFill>
                  <a:schemeClr val="tx1"/>
                </a:solidFill>
              </a:rPr>
              <a:t>Legislativo, formativo, di Ricerca e Sviluppo che metta in Rete, sinergicamente le Grandi Imprese Innovative  con gli Incubatori, le Start UP, la Finanza d’Impresa (</a:t>
            </a:r>
            <a:r>
              <a:rPr lang="it-IT" sz="1800" b="1" dirty="0" err="1" smtClean="0">
                <a:solidFill>
                  <a:schemeClr val="tx1"/>
                </a:solidFill>
              </a:rPr>
              <a:t>Seed</a:t>
            </a:r>
            <a:r>
              <a:rPr lang="it-IT" sz="1800" b="1" dirty="0" smtClean="0">
                <a:solidFill>
                  <a:schemeClr val="tx1"/>
                </a:solidFill>
              </a:rPr>
              <a:t>, </a:t>
            </a:r>
            <a:r>
              <a:rPr lang="it-IT" sz="1800" b="1" dirty="0" err="1" smtClean="0">
                <a:solidFill>
                  <a:schemeClr val="tx1"/>
                </a:solidFill>
              </a:rPr>
              <a:t>Angels</a:t>
            </a:r>
            <a:r>
              <a:rPr lang="it-IT" sz="1800" b="1" dirty="0" smtClean="0">
                <a:solidFill>
                  <a:schemeClr val="tx1"/>
                </a:solidFill>
              </a:rPr>
              <a:t>, Ventures &amp; </a:t>
            </a:r>
            <a:r>
              <a:rPr lang="it-IT" sz="1800" b="1" dirty="0" err="1" smtClean="0">
                <a:solidFill>
                  <a:schemeClr val="tx1"/>
                </a:solidFill>
              </a:rPr>
              <a:t>Merchants</a:t>
            </a:r>
            <a:r>
              <a:rPr lang="it-IT" sz="1800" b="1" dirty="0" smtClean="0">
                <a:solidFill>
                  <a:schemeClr val="tx1"/>
                </a:solidFill>
              </a:rPr>
              <a:t> </a:t>
            </a:r>
            <a:r>
              <a:rPr lang="it-IT" sz="1800" b="1" dirty="0" err="1" smtClean="0">
                <a:solidFill>
                  <a:schemeClr val="tx1"/>
                </a:solidFill>
              </a:rPr>
              <a:t>Bank</a:t>
            </a:r>
            <a:r>
              <a:rPr lang="it-IT" sz="1800" b="1" dirty="0" smtClean="0">
                <a:solidFill>
                  <a:schemeClr val="tx1"/>
                </a:solidFill>
              </a:rPr>
              <a:t>…)</a:t>
            </a:r>
          </a:p>
          <a:p>
            <a:pPr marL="0" indent="0" algn="ctr">
              <a:lnSpc>
                <a:spcPct val="100000"/>
              </a:lnSpc>
              <a:spcBef>
                <a:spcPts val="0"/>
              </a:spcBef>
              <a:buNone/>
            </a:pPr>
            <a:r>
              <a:rPr lang="it-IT" sz="1800" b="1" dirty="0" smtClean="0">
                <a:solidFill>
                  <a:schemeClr val="tx1"/>
                </a:solidFill>
              </a:rPr>
              <a:t>Mancano altresì una serie di Poli di Aggregazione, Città della Scienza ed Intelligenza</a:t>
            </a:r>
          </a:p>
          <a:p>
            <a:pPr marL="0" indent="0" algn="ctr">
              <a:lnSpc>
                <a:spcPct val="100000"/>
              </a:lnSpc>
              <a:spcBef>
                <a:spcPts val="0"/>
              </a:spcBef>
              <a:buNone/>
            </a:pPr>
            <a:r>
              <a:rPr lang="it-IT" sz="1800" b="1" dirty="0" smtClean="0">
                <a:solidFill>
                  <a:schemeClr val="tx1"/>
                </a:solidFill>
              </a:rPr>
              <a:t>Residenze per studenti e giovani ricercatori, economiche, attrezzate e complete di impianti sportivi ecc.  </a:t>
            </a:r>
          </a:p>
          <a:p>
            <a:pPr marL="0" indent="0" algn="ctr">
              <a:lnSpc>
                <a:spcPct val="100000"/>
              </a:lnSpc>
              <a:spcBef>
                <a:spcPts val="0"/>
              </a:spcBef>
              <a:buNone/>
            </a:pPr>
            <a:r>
              <a:rPr lang="it-IT" sz="1800" b="1" dirty="0" smtClean="0">
                <a:solidFill>
                  <a:schemeClr val="tx1"/>
                </a:solidFill>
              </a:rPr>
              <a:t> </a:t>
            </a:r>
          </a:p>
        </p:txBody>
      </p:sp>
      <p:sp>
        <p:nvSpPr>
          <p:cNvPr id="17" name="Shape 149"/>
          <p:cNvSpPr/>
          <p:nvPr/>
        </p:nvSpPr>
        <p:spPr>
          <a:xfrm>
            <a:off x="513942" y="419510"/>
            <a:ext cx="11985632" cy="1025922"/>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r>
              <a:rPr lang="it-IT" b="1" dirty="0"/>
              <a:t>ROMA CITTA’ DIFFICILE? </a:t>
            </a:r>
          </a:p>
          <a:p>
            <a:r>
              <a:rPr lang="it-IT" b="1" dirty="0"/>
              <a:t>SI, ma con enormi potenzialità da esprimere</a:t>
            </a: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8086" y="5364608"/>
            <a:ext cx="1584176" cy="537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7928653"/>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2"/>
          <p:cNvSpPr txBox="1">
            <a:spLocks/>
          </p:cNvSpPr>
          <p:nvPr/>
        </p:nvSpPr>
        <p:spPr bwMode="auto">
          <a:xfrm>
            <a:off x="1587219" y="1184937"/>
            <a:ext cx="11417582" cy="498970"/>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RISORSE PER ROMA S.p.A.</a:t>
            </a:r>
            <a:endParaRPr lang="it-IT" sz="1564" dirty="0">
              <a:solidFill>
                <a:srgbClr val="000000"/>
              </a:solidFill>
              <a:latin typeface="Arial"/>
            </a:endParaRPr>
          </a:p>
        </p:txBody>
      </p:sp>
      <p:sp>
        <p:nvSpPr>
          <p:cNvPr id="31747" name="Rettangolo 19"/>
          <p:cNvSpPr>
            <a:spLocks noChangeArrowheads="1"/>
          </p:cNvSpPr>
          <p:nvPr/>
        </p:nvSpPr>
        <p:spPr bwMode="auto">
          <a:xfrm>
            <a:off x="869246" y="1164090"/>
            <a:ext cx="717973" cy="480907"/>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5</a:t>
            </a:r>
          </a:p>
        </p:txBody>
      </p:sp>
      <p:sp>
        <p:nvSpPr>
          <p:cNvPr id="23" name="Rettangolo 22"/>
          <p:cNvSpPr/>
          <p:nvPr/>
        </p:nvSpPr>
        <p:spPr bwMode="auto">
          <a:xfrm>
            <a:off x="9918418" y="1228286"/>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sp>
        <p:nvSpPr>
          <p:cNvPr id="41" name="Rettangolo 40"/>
          <p:cNvSpPr/>
          <p:nvPr/>
        </p:nvSpPr>
        <p:spPr bwMode="auto">
          <a:xfrm>
            <a:off x="11110525" y="1228286"/>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116" name="Titolo 2"/>
          <p:cNvSpPr txBox="1">
            <a:spLocks/>
          </p:cNvSpPr>
          <p:nvPr/>
        </p:nvSpPr>
        <p:spPr bwMode="auto">
          <a:xfrm>
            <a:off x="1587219" y="3847253"/>
            <a:ext cx="11417582" cy="498970"/>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ASSICURAZIONI DI ROMA </a:t>
            </a:r>
            <a:endParaRPr lang="it-IT" sz="1564" dirty="0">
              <a:solidFill>
                <a:srgbClr val="000000"/>
              </a:solidFill>
              <a:latin typeface="Arial"/>
            </a:endParaRPr>
          </a:p>
        </p:txBody>
      </p:sp>
      <p:sp>
        <p:nvSpPr>
          <p:cNvPr id="31751" name="Rettangolo 116"/>
          <p:cNvSpPr>
            <a:spLocks noChangeArrowheads="1"/>
          </p:cNvSpPr>
          <p:nvPr/>
        </p:nvSpPr>
        <p:spPr bwMode="auto">
          <a:xfrm>
            <a:off x="869246" y="3835966"/>
            <a:ext cx="717973" cy="480906"/>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6</a:t>
            </a:r>
          </a:p>
        </p:txBody>
      </p:sp>
      <p:cxnSp>
        <p:nvCxnSpPr>
          <p:cNvPr id="31752" name="Connettore 1 15"/>
          <p:cNvCxnSpPr>
            <a:cxnSpLocks noChangeShapeType="1"/>
          </p:cNvCxnSpPr>
          <p:nvPr/>
        </p:nvCxnSpPr>
        <p:spPr bwMode="auto">
          <a:xfrm>
            <a:off x="767645" y="4364285"/>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122" name="Rettangolo 121"/>
          <p:cNvSpPr/>
          <p:nvPr/>
        </p:nvSpPr>
        <p:spPr bwMode="auto">
          <a:xfrm>
            <a:off x="869246" y="5387057"/>
            <a:ext cx="3786293" cy="568397"/>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Piano Industriale 2017-2021</a:t>
            </a:r>
          </a:p>
        </p:txBody>
      </p:sp>
      <p:sp>
        <p:nvSpPr>
          <p:cNvPr id="123" name="Rettangolo 122"/>
          <p:cNvSpPr/>
          <p:nvPr/>
        </p:nvSpPr>
        <p:spPr bwMode="auto">
          <a:xfrm>
            <a:off x="4962596" y="4979211"/>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Analisi portafoglio rischi attuali</a:t>
            </a:r>
          </a:p>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 </a:t>
            </a:r>
          </a:p>
        </p:txBody>
      </p:sp>
      <p:cxnSp>
        <p:nvCxnSpPr>
          <p:cNvPr id="130" name="Connettore 1 12"/>
          <p:cNvCxnSpPr>
            <a:cxnSpLocks noChangeShapeType="1"/>
          </p:cNvCxnSpPr>
          <p:nvPr/>
        </p:nvCxnSpPr>
        <p:spPr bwMode="auto">
          <a:xfrm flipV="1">
            <a:off x="869245" y="5956920"/>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1" name="Connettore 1 12"/>
          <p:cNvCxnSpPr>
            <a:cxnSpLocks noChangeShapeType="1"/>
          </p:cNvCxnSpPr>
          <p:nvPr/>
        </p:nvCxnSpPr>
        <p:spPr bwMode="auto">
          <a:xfrm flipH="1" flipV="1">
            <a:off x="4655538" y="5184034"/>
            <a:ext cx="0" cy="112640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133" name="Connettore 1 12"/>
          <p:cNvCxnSpPr>
            <a:cxnSpLocks noChangeShapeType="1"/>
          </p:cNvCxnSpPr>
          <p:nvPr/>
        </p:nvCxnSpPr>
        <p:spPr bwMode="auto">
          <a:xfrm>
            <a:off x="4671343" y="5184034"/>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35" name="Rettangolo 134"/>
          <p:cNvSpPr/>
          <p:nvPr/>
        </p:nvSpPr>
        <p:spPr bwMode="auto">
          <a:xfrm>
            <a:off x="11110525" y="4991488"/>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cxnSp>
        <p:nvCxnSpPr>
          <p:cNvPr id="156" name="Connettore 1 12"/>
          <p:cNvCxnSpPr>
            <a:cxnSpLocks noChangeShapeType="1"/>
          </p:cNvCxnSpPr>
          <p:nvPr/>
        </p:nvCxnSpPr>
        <p:spPr bwMode="auto">
          <a:xfrm>
            <a:off x="4660054" y="6310559"/>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58" name="Rettangolo 157"/>
          <p:cNvSpPr/>
          <p:nvPr/>
        </p:nvSpPr>
        <p:spPr bwMode="auto">
          <a:xfrm>
            <a:off x="11099236" y="5542845"/>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66" name="Rettangolo 65"/>
          <p:cNvSpPr/>
          <p:nvPr/>
        </p:nvSpPr>
        <p:spPr bwMode="auto">
          <a:xfrm>
            <a:off x="869246" y="2322833"/>
            <a:ext cx="3786293"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Analisi e </a:t>
            </a:r>
            <a:r>
              <a:rPr lang="it-IT" sz="1991" b="1" kern="1200" dirty="0" err="1">
                <a:latin typeface="Arial" panose="020B0604020202020204" pitchFamily="34" charset="0"/>
                <a:ea typeface="MS PGothic" panose="020B0600070205080204" pitchFamily="34" charset="-128"/>
              </a:rPr>
              <a:t>mission</a:t>
            </a:r>
            <a:r>
              <a:rPr lang="it-IT" sz="1991" b="1" kern="1200" dirty="0">
                <a:latin typeface="Arial" panose="020B0604020202020204" pitchFamily="34" charset="0"/>
                <a:ea typeface="MS PGothic" panose="020B0600070205080204" pitchFamily="34" charset="-128"/>
              </a:rPr>
              <a:t> aziendale</a:t>
            </a:r>
          </a:p>
        </p:txBody>
      </p:sp>
      <p:sp>
        <p:nvSpPr>
          <p:cNvPr id="67" name="Rettangolo 66"/>
          <p:cNvSpPr/>
          <p:nvPr/>
        </p:nvSpPr>
        <p:spPr bwMode="auto">
          <a:xfrm>
            <a:off x="4996464" y="1792255"/>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Analisi scenario attività</a:t>
            </a:r>
          </a:p>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 </a:t>
            </a:r>
          </a:p>
        </p:txBody>
      </p:sp>
      <p:cxnSp>
        <p:nvCxnSpPr>
          <p:cNvPr id="68" name="Connettore 1 12"/>
          <p:cNvCxnSpPr>
            <a:cxnSpLocks noChangeShapeType="1"/>
          </p:cNvCxnSpPr>
          <p:nvPr/>
        </p:nvCxnSpPr>
        <p:spPr bwMode="auto">
          <a:xfrm flipV="1">
            <a:off x="869245" y="2733748"/>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2" name="Connettore 1 12"/>
          <p:cNvCxnSpPr>
            <a:cxnSpLocks noChangeShapeType="1"/>
          </p:cNvCxnSpPr>
          <p:nvPr/>
        </p:nvCxnSpPr>
        <p:spPr bwMode="auto">
          <a:xfrm flipV="1">
            <a:off x="4655538" y="1975135"/>
            <a:ext cx="0" cy="1485618"/>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77" name="Connettore 1 12"/>
          <p:cNvCxnSpPr>
            <a:cxnSpLocks noChangeShapeType="1"/>
          </p:cNvCxnSpPr>
          <p:nvPr/>
        </p:nvCxnSpPr>
        <p:spPr bwMode="auto">
          <a:xfrm>
            <a:off x="4671343" y="1924472"/>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93" name="Connettore 1 12"/>
          <p:cNvCxnSpPr>
            <a:cxnSpLocks noChangeShapeType="1"/>
          </p:cNvCxnSpPr>
          <p:nvPr/>
        </p:nvCxnSpPr>
        <p:spPr bwMode="auto">
          <a:xfrm>
            <a:off x="4671343" y="2478620"/>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94" name="Rettangolo 93"/>
          <p:cNvSpPr/>
          <p:nvPr/>
        </p:nvSpPr>
        <p:spPr bwMode="auto">
          <a:xfrm>
            <a:off x="4996464" y="2277677"/>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Piano di riorganizzazione ed efficienza</a:t>
            </a:r>
          </a:p>
        </p:txBody>
      </p:sp>
      <p:sp>
        <p:nvSpPr>
          <p:cNvPr id="96" name="Rettangolo 95"/>
          <p:cNvSpPr/>
          <p:nvPr/>
        </p:nvSpPr>
        <p:spPr bwMode="auto">
          <a:xfrm>
            <a:off x="11110525" y="1765162"/>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97" name="Rettangolo 96"/>
          <p:cNvSpPr/>
          <p:nvPr/>
        </p:nvSpPr>
        <p:spPr bwMode="auto">
          <a:xfrm>
            <a:off x="11110525" y="2261873"/>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01" name="Rettangolo 100"/>
          <p:cNvSpPr/>
          <p:nvPr/>
        </p:nvSpPr>
        <p:spPr bwMode="auto">
          <a:xfrm>
            <a:off x="4996464" y="2760841"/>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Revisione dei Contratti di Servizio</a:t>
            </a:r>
          </a:p>
        </p:txBody>
      </p:sp>
      <p:cxnSp>
        <p:nvCxnSpPr>
          <p:cNvPr id="102" name="Connettore 1 12"/>
          <p:cNvCxnSpPr>
            <a:cxnSpLocks noChangeShapeType="1"/>
          </p:cNvCxnSpPr>
          <p:nvPr/>
        </p:nvCxnSpPr>
        <p:spPr bwMode="auto">
          <a:xfrm>
            <a:off x="4660054" y="3040806"/>
            <a:ext cx="29577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04" name="Rettangolo 103"/>
          <p:cNvSpPr/>
          <p:nvPr/>
        </p:nvSpPr>
        <p:spPr bwMode="auto">
          <a:xfrm>
            <a:off x="11110525" y="2758584"/>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05" name="Rettangolo 104"/>
          <p:cNvSpPr/>
          <p:nvPr/>
        </p:nvSpPr>
        <p:spPr bwMode="auto">
          <a:xfrm>
            <a:off x="4996464" y="3246264"/>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Sinergie con </a:t>
            </a:r>
            <a:r>
              <a:rPr lang="it-IT" sz="1991" kern="1200" dirty="0" err="1">
                <a:latin typeface="Arial" panose="020B0604020202020204" pitchFamily="34" charset="0"/>
                <a:ea typeface="MS PGothic" panose="020B0600070205080204" pitchFamily="34" charset="-128"/>
              </a:rPr>
              <a:t>Aequa</a:t>
            </a:r>
            <a:r>
              <a:rPr lang="it-IT" sz="1991" kern="1200" dirty="0">
                <a:latin typeface="Arial" panose="020B0604020202020204" pitchFamily="34" charset="0"/>
                <a:ea typeface="MS PGothic" panose="020B0600070205080204" pitchFamily="34" charset="-128"/>
              </a:rPr>
              <a:t> Roma</a:t>
            </a:r>
          </a:p>
        </p:txBody>
      </p:sp>
      <p:cxnSp>
        <p:nvCxnSpPr>
          <p:cNvPr id="106" name="Connettore 1 12"/>
          <p:cNvCxnSpPr>
            <a:cxnSpLocks noChangeShapeType="1"/>
          </p:cNvCxnSpPr>
          <p:nvPr/>
        </p:nvCxnSpPr>
        <p:spPr bwMode="auto">
          <a:xfrm>
            <a:off x="4662312" y="3451721"/>
            <a:ext cx="325120"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12" name="Rettangolo 111"/>
          <p:cNvSpPr/>
          <p:nvPr/>
        </p:nvSpPr>
        <p:spPr bwMode="auto">
          <a:xfrm>
            <a:off x="11110525" y="3255295"/>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19" name="Torta 118"/>
          <p:cNvSpPr/>
          <p:nvPr/>
        </p:nvSpPr>
        <p:spPr bwMode="auto">
          <a:xfrm>
            <a:off x="10288694" y="3144664"/>
            <a:ext cx="413173" cy="476392"/>
          </a:xfrm>
          <a:prstGeom prst="pie">
            <a:avLst>
              <a:gd name="adj1" fmla="val 5380103"/>
              <a:gd name="adj2" fmla="val 10693922"/>
            </a:avLst>
          </a:prstGeom>
          <a:solidFill>
            <a:srgbClr val="FF33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120" name="Rettangolo 119"/>
          <p:cNvSpPr/>
          <p:nvPr/>
        </p:nvSpPr>
        <p:spPr bwMode="auto">
          <a:xfrm>
            <a:off x="9882294" y="4467155"/>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sp>
        <p:nvSpPr>
          <p:cNvPr id="129" name="Rettangolo 128"/>
          <p:cNvSpPr/>
          <p:nvPr/>
        </p:nvSpPr>
        <p:spPr bwMode="auto">
          <a:xfrm>
            <a:off x="11074401" y="4467155"/>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137" name="Rettangolo 136"/>
          <p:cNvSpPr/>
          <p:nvPr/>
        </p:nvSpPr>
        <p:spPr bwMode="auto">
          <a:xfrm>
            <a:off x="4962596" y="5527852"/>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Piano di riduzione del personale</a:t>
            </a:r>
          </a:p>
        </p:txBody>
      </p:sp>
      <p:sp>
        <p:nvSpPr>
          <p:cNvPr id="31780" name="Rettangolo 146"/>
          <p:cNvSpPr>
            <a:spLocks noChangeArrowheads="1"/>
          </p:cNvSpPr>
          <p:nvPr/>
        </p:nvSpPr>
        <p:spPr bwMode="auto">
          <a:xfrm>
            <a:off x="869246" y="6515947"/>
            <a:ext cx="717973" cy="480907"/>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7</a:t>
            </a:r>
          </a:p>
        </p:txBody>
      </p:sp>
      <p:cxnSp>
        <p:nvCxnSpPr>
          <p:cNvPr id="31781" name="Connettore 1 15"/>
          <p:cNvCxnSpPr>
            <a:cxnSpLocks noChangeShapeType="1"/>
          </p:cNvCxnSpPr>
          <p:nvPr/>
        </p:nvCxnSpPr>
        <p:spPr bwMode="auto">
          <a:xfrm>
            <a:off x="767645" y="7044267"/>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167" name="Rettangolo 166"/>
          <p:cNvSpPr/>
          <p:nvPr/>
        </p:nvSpPr>
        <p:spPr bwMode="auto">
          <a:xfrm>
            <a:off x="9882294" y="7231664"/>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sp>
        <p:nvSpPr>
          <p:cNvPr id="168" name="Rettangolo 167"/>
          <p:cNvSpPr/>
          <p:nvPr/>
        </p:nvSpPr>
        <p:spPr bwMode="auto">
          <a:xfrm>
            <a:off x="11074401" y="7231664"/>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176" name="Titolo 2"/>
          <p:cNvSpPr txBox="1">
            <a:spLocks/>
          </p:cNvSpPr>
          <p:nvPr/>
        </p:nvSpPr>
        <p:spPr bwMode="auto">
          <a:xfrm>
            <a:off x="1587219" y="6545299"/>
            <a:ext cx="11417582" cy="498968"/>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AEQUA ROMA S.p.A.</a:t>
            </a:r>
            <a:endParaRPr lang="it-IT" sz="1564" dirty="0">
              <a:solidFill>
                <a:srgbClr val="000000"/>
              </a:solidFill>
              <a:latin typeface="Arial"/>
            </a:endParaRPr>
          </a:p>
        </p:txBody>
      </p:sp>
      <p:sp>
        <p:nvSpPr>
          <p:cNvPr id="177" name="Rettangolo 176"/>
          <p:cNvSpPr/>
          <p:nvPr/>
        </p:nvSpPr>
        <p:spPr bwMode="auto">
          <a:xfrm>
            <a:off x="4958081" y="7746436"/>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Accordi AMA/RC per recupero </a:t>
            </a:r>
            <a:r>
              <a:rPr lang="it-IT" sz="1991" kern="1200" dirty="0" err="1">
                <a:latin typeface="Arial" panose="020B0604020202020204" pitchFamily="34" charset="0"/>
                <a:ea typeface="MS PGothic" panose="020B0600070205080204" pitchFamily="34" charset="-128"/>
              </a:rPr>
              <a:t>Ta.Ri</a:t>
            </a:r>
            <a:endParaRPr lang="it-IT" sz="1991" kern="1200" dirty="0">
              <a:latin typeface="Arial" panose="020B0604020202020204" pitchFamily="34" charset="0"/>
              <a:ea typeface="MS PGothic" panose="020B0600070205080204" pitchFamily="34" charset="-128"/>
            </a:endParaRPr>
          </a:p>
        </p:txBody>
      </p:sp>
      <p:cxnSp>
        <p:nvCxnSpPr>
          <p:cNvPr id="178" name="Connettore 1 12"/>
          <p:cNvCxnSpPr>
            <a:cxnSpLocks noChangeShapeType="1"/>
          </p:cNvCxnSpPr>
          <p:nvPr/>
        </p:nvCxnSpPr>
        <p:spPr bwMode="auto">
          <a:xfrm>
            <a:off x="4648766" y="7942862"/>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80" name="Rettangolo 179"/>
          <p:cNvSpPr/>
          <p:nvPr/>
        </p:nvSpPr>
        <p:spPr bwMode="auto">
          <a:xfrm>
            <a:off x="11099236" y="7773530"/>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02.17</a:t>
            </a:r>
          </a:p>
        </p:txBody>
      </p:sp>
      <p:sp>
        <p:nvSpPr>
          <p:cNvPr id="181" name="Rettangolo 180"/>
          <p:cNvSpPr/>
          <p:nvPr/>
        </p:nvSpPr>
        <p:spPr bwMode="auto">
          <a:xfrm>
            <a:off x="844409" y="7762240"/>
            <a:ext cx="3786294"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Recupero </a:t>
            </a:r>
            <a:r>
              <a:rPr lang="it-IT" sz="1991" b="1" kern="1200" dirty="0" err="1">
                <a:latin typeface="Arial" panose="020B0604020202020204" pitchFamily="34" charset="0"/>
                <a:ea typeface="MS PGothic" panose="020B0600070205080204" pitchFamily="34" charset="-128"/>
              </a:rPr>
              <a:t>Ta.Ri</a:t>
            </a:r>
            <a:r>
              <a:rPr lang="it-IT" sz="1991" b="1" kern="1200" dirty="0">
                <a:latin typeface="Arial" panose="020B0604020202020204" pitchFamily="34" charset="0"/>
                <a:ea typeface="MS PGothic" panose="020B0600070205080204" pitchFamily="34" charset="-128"/>
              </a:rPr>
              <a:t>.</a:t>
            </a:r>
          </a:p>
        </p:txBody>
      </p:sp>
      <p:cxnSp>
        <p:nvCxnSpPr>
          <p:cNvPr id="182" name="Connettore 1 12"/>
          <p:cNvCxnSpPr>
            <a:cxnSpLocks noChangeShapeType="1"/>
          </p:cNvCxnSpPr>
          <p:nvPr/>
        </p:nvCxnSpPr>
        <p:spPr bwMode="auto">
          <a:xfrm flipV="1">
            <a:off x="844409" y="8130258"/>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31790" name="Ovale 29"/>
          <p:cNvSpPr>
            <a:spLocks noChangeArrowheads="1"/>
          </p:cNvSpPr>
          <p:nvPr/>
        </p:nvSpPr>
        <p:spPr bwMode="auto">
          <a:xfrm>
            <a:off x="10302241" y="7744178"/>
            <a:ext cx="388338" cy="404143"/>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186" name="Rettangolo 185"/>
          <p:cNvSpPr/>
          <p:nvPr/>
        </p:nvSpPr>
        <p:spPr bwMode="auto">
          <a:xfrm>
            <a:off x="4985174" y="8441832"/>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Verifica Piano e sinergie Patrimonio/RPR</a:t>
            </a:r>
          </a:p>
        </p:txBody>
      </p:sp>
      <p:cxnSp>
        <p:nvCxnSpPr>
          <p:cNvPr id="187" name="Connettore 1 12"/>
          <p:cNvCxnSpPr>
            <a:cxnSpLocks noChangeShapeType="1"/>
          </p:cNvCxnSpPr>
          <p:nvPr/>
        </p:nvCxnSpPr>
        <p:spPr bwMode="auto">
          <a:xfrm>
            <a:off x="4675859" y="8638258"/>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188" name="Rettangolo 187"/>
          <p:cNvSpPr/>
          <p:nvPr/>
        </p:nvSpPr>
        <p:spPr bwMode="auto">
          <a:xfrm>
            <a:off x="11126329" y="8471183"/>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189" name="Rettangolo 188"/>
          <p:cNvSpPr/>
          <p:nvPr/>
        </p:nvSpPr>
        <p:spPr bwMode="auto">
          <a:xfrm>
            <a:off x="869246" y="8459895"/>
            <a:ext cx="3786293"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B. Piano e Sinergie</a:t>
            </a:r>
          </a:p>
        </p:txBody>
      </p:sp>
      <p:cxnSp>
        <p:nvCxnSpPr>
          <p:cNvPr id="190" name="Connettore 1 12"/>
          <p:cNvCxnSpPr>
            <a:cxnSpLocks noChangeShapeType="1"/>
          </p:cNvCxnSpPr>
          <p:nvPr/>
        </p:nvCxnSpPr>
        <p:spPr bwMode="auto">
          <a:xfrm flipV="1">
            <a:off x="869245" y="8827911"/>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69" name="Torta 68"/>
          <p:cNvSpPr/>
          <p:nvPr/>
        </p:nvSpPr>
        <p:spPr bwMode="auto">
          <a:xfrm>
            <a:off x="10281921" y="2286708"/>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70" name="Torta 69"/>
          <p:cNvSpPr/>
          <p:nvPr/>
        </p:nvSpPr>
        <p:spPr bwMode="auto">
          <a:xfrm>
            <a:off x="10290952" y="2787934"/>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31799" name="Ovale 29"/>
          <p:cNvSpPr>
            <a:spLocks noChangeArrowheads="1"/>
          </p:cNvSpPr>
          <p:nvPr/>
        </p:nvSpPr>
        <p:spPr bwMode="auto">
          <a:xfrm>
            <a:off x="10277404" y="4984715"/>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31800" name="Ovale 29"/>
          <p:cNvSpPr>
            <a:spLocks noChangeArrowheads="1"/>
          </p:cNvSpPr>
          <p:nvPr/>
        </p:nvSpPr>
        <p:spPr bwMode="auto">
          <a:xfrm>
            <a:off x="10277404" y="5551313"/>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76" name="Torta 75"/>
          <p:cNvSpPr/>
          <p:nvPr/>
        </p:nvSpPr>
        <p:spPr bwMode="auto">
          <a:xfrm>
            <a:off x="10290951" y="8459894"/>
            <a:ext cx="426721" cy="406400"/>
          </a:xfrm>
          <a:prstGeom prst="pie">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31802" name="Ovale 29"/>
          <p:cNvSpPr>
            <a:spLocks noChangeArrowheads="1"/>
          </p:cNvSpPr>
          <p:nvPr/>
        </p:nvSpPr>
        <p:spPr bwMode="auto">
          <a:xfrm>
            <a:off x="10241280" y="1812575"/>
            <a:ext cx="372534" cy="404143"/>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59" name="Rettangolo 58"/>
          <p:cNvSpPr/>
          <p:nvPr/>
        </p:nvSpPr>
        <p:spPr bwMode="auto">
          <a:xfrm>
            <a:off x="4996464" y="6105737"/>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Analisi portafoglio rischi attuali</a:t>
            </a:r>
          </a:p>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 </a:t>
            </a:r>
          </a:p>
        </p:txBody>
      </p:sp>
      <p:sp>
        <p:nvSpPr>
          <p:cNvPr id="60" name="Ovale 29"/>
          <p:cNvSpPr>
            <a:spLocks noChangeArrowheads="1"/>
          </p:cNvSpPr>
          <p:nvPr/>
        </p:nvSpPr>
        <p:spPr bwMode="auto">
          <a:xfrm>
            <a:off x="10291621" y="6111240"/>
            <a:ext cx="388338" cy="404142"/>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sp>
        <p:nvSpPr>
          <p:cNvPr id="61" name="Rettangolo 60"/>
          <p:cNvSpPr/>
          <p:nvPr/>
        </p:nvSpPr>
        <p:spPr bwMode="auto">
          <a:xfrm>
            <a:off x="11110912" y="6105736"/>
            <a:ext cx="1137920" cy="397369"/>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cxnSp>
        <p:nvCxnSpPr>
          <p:cNvPr id="63" name="Connettore 1 12"/>
          <p:cNvCxnSpPr>
            <a:cxnSpLocks noChangeShapeType="1"/>
          </p:cNvCxnSpPr>
          <p:nvPr/>
        </p:nvCxnSpPr>
        <p:spPr bwMode="auto">
          <a:xfrm>
            <a:off x="4658995" y="5696091"/>
            <a:ext cx="295768"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62" name="Connettore 1 15"/>
          <p:cNvCxnSpPr>
            <a:cxnSpLocks noChangeShapeType="1"/>
          </p:cNvCxnSpPr>
          <p:nvPr/>
        </p:nvCxnSpPr>
        <p:spPr bwMode="auto">
          <a:xfrm>
            <a:off x="869245" y="1706413"/>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64" name="Titolo 2"/>
          <p:cNvSpPr txBox="1">
            <a:spLocks/>
          </p:cNvSpPr>
          <p:nvPr/>
        </p:nvSpPr>
        <p:spPr bwMode="auto">
          <a:xfrm>
            <a:off x="767644" y="340296"/>
            <a:ext cx="11417583" cy="498970"/>
          </a:xfrm>
          <a:prstGeom prst="rect">
            <a:avLst/>
          </a:prstGeom>
          <a:ln w="12700">
            <a:miter lim="400000"/>
          </a:ln>
          <a:extLst/>
        </p:spPr>
        <p:txBody>
          <a:bodyPr lIns="0" tIns="0" rIns="0" bIns="0" anchor="b">
            <a:normAutofit fontScale="900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smtClean="0">
                <a:solidFill>
                  <a:srgbClr val="FFC000"/>
                </a:solidFill>
              </a:rPr>
              <a:t>HIGHLIGHTS </a:t>
            </a:r>
            <a:r>
              <a:rPr lang="it-IT" dirty="0">
                <a:solidFill>
                  <a:srgbClr val="FFC000"/>
                </a:solidFill>
              </a:rPr>
              <a:t>ATTIVITA’ GDL PARTECIPATE</a:t>
            </a:r>
          </a:p>
        </p:txBody>
      </p:sp>
    </p:spTree>
    <p:extLst>
      <p:ext uri="{BB962C8B-B14F-4D97-AF65-F5344CB8AC3E}">
        <p14:creationId xmlns:p14="http://schemas.microsoft.com/office/powerpoint/2010/main" val="2079907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2"/>
          <p:cNvSpPr txBox="1">
            <a:spLocks/>
          </p:cNvSpPr>
          <p:nvPr/>
        </p:nvSpPr>
        <p:spPr bwMode="auto">
          <a:xfrm>
            <a:off x="1587219" y="1515332"/>
            <a:ext cx="11417582" cy="498970"/>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FARMACAP Az. Speciale</a:t>
            </a:r>
            <a:endParaRPr lang="it-IT" sz="1564" dirty="0">
              <a:solidFill>
                <a:srgbClr val="000000"/>
              </a:solidFill>
              <a:latin typeface="Arial"/>
            </a:endParaRPr>
          </a:p>
        </p:txBody>
      </p:sp>
      <p:sp>
        <p:nvSpPr>
          <p:cNvPr id="23" name="Rettangolo 22"/>
          <p:cNvSpPr/>
          <p:nvPr/>
        </p:nvSpPr>
        <p:spPr bwMode="auto">
          <a:xfrm>
            <a:off x="9918418" y="1708448"/>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sp>
        <p:nvSpPr>
          <p:cNvPr id="41" name="Rettangolo 40"/>
          <p:cNvSpPr/>
          <p:nvPr/>
        </p:nvSpPr>
        <p:spPr bwMode="auto">
          <a:xfrm>
            <a:off x="11110525" y="1708448"/>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116" name="Titolo 2"/>
          <p:cNvSpPr txBox="1">
            <a:spLocks/>
          </p:cNvSpPr>
          <p:nvPr/>
        </p:nvSpPr>
        <p:spPr bwMode="auto">
          <a:xfrm>
            <a:off x="1587219" y="3880431"/>
            <a:ext cx="11417582" cy="498968"/>
          </a:xfrm>
          <a:prstGeom prst="rect">
            <a:avLst/>
          </a:prstGeom>
          <a:noFill/>
          <a:ln>
            <a:noFill/>
          </a:ln>
          <a:effectLst/>
          <a:extLst/>
        </p:spPr>
        <p:txBody>
          <a:bodyPr anchor="ctr"/>
          <a:lstStyle>
            <a:lvl1pPr algn="l" rtl="0" eaLnBrk="0" fontAlgn="base" hangingPunct="0">
              <a:spcBef>
                <a:spcPct val="0"/>
              </a:spcBef>
              <a:spcAft>
                <a:spcPct val="0"/>
              </a:spcAft>
              <a:defRPr sz="2000" b="1">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2pPr>
            <a:lvl3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3pPr>
            <a:lvl4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4pPr>
            <a:lvl5pPr algn="l" rtl="0" eaLnBrk="0" fontAlgn="base" hangingPunct="0">
              <a:spcBef>
                <a:spcPct val="0"/>
              </a:spcBef>
              <a:spcAft>
                <a:spcPct val="0"/>
              </a:spcAft>
              <a:defRPr b="1">
                <a:solidFill>
                  <a:schemeClr val="tx1"/>
                </a:solidFill>
                <a:latin typeface="Arial" pitchFamily="34" charset="0"/>
                <a:ea typeface="ＭＳ Ｐゴシック" charset="0"/>
                <a:cs typeface="ＭＳ Ｐゴシック" charset="0"/>
              </a:defRPr>
            </a:lvl5pPr>
            <a:lvl6pPr marL="457200" algn="l" rtl="0" fontAlgn="base">
              <a:spcBef>
                <a:spcPct val="0"/>
              </a:spcBef>
              <a:spcAft>
                <a:spcPct val="0"/>
              </a:spcAft>
              <a:defRPr b="1">
                <a:solidFill>
                  <a:schemeClr val="tx1"/>
                </a:solidFill>
                <a:latin typeface="Arial" pitchFamily="34" charset="0"/>
              </a:defRPr>
            </a:lvl6pPr>
            <a:lvl7pPr marL="914400" algn="l" rtl="0" fontAlgn="base">
              <a:spcBef>
                <a:spcPct val="0"/>
              </a:spcBef>
              <a:spcAft>
                <a:spcPct val="0"/>
              </a:spcAft>
              <a:defRPr b="1">
                <a:solidFill>
                  <a:schemeClr val="tx1"/>
                </a:solidFill>
                <a:latin typeface="Arial" pitchFamily="34" charset="0"/>
              </a:defRPr>
            </a:lvl7pPr>
            <a:lvl8pPr marL="1371600" algn="l" rtl="0" fontAlgn="base">
              <a:spcBef>
                <a:spcPct val="0"/>
              </a:spcBef>
              <a:spcAft>
                <a:spcPct val="0"/>
              </a:spcAft>
              <a:defRPr b="1">
                <a:solidFill>
                  <a:schemeClr val="tx1"/>
                </a:solidFill>
                <a:latin typeface="Arial" pitchFamily="34" charset="0"/>
              </a:defRPr>
            </a:lvl8pPr>
            <a:lvl9pPr marL="1828800" algn="l" rtl="0" fontAlgn="base">
              <a:spcBef>
                <a:spcPct val="0"/>
              </a:spcBef>
              <a:spcAft>
                <a:spcPct val="0"/>
              </a:spcAft>
              <a:defRPr b="1">
                <a:solidFill>
                  <a:schemeClr val="tx1"/>
                </a:solidFill>
                <a:latin typeface="Arial" pitchFamily="34" charset="0"/>
              </a:defRPr>
            </a:lvl9pPr>
          </a:lstStyle>
          <a:p>
            <a:pPr defTabSz="1300460">
              <a:defRPr/>
            </a:pPr>
            <a:r>
              <a:rPr lang="it-IT" sz="2276" dirty="0">
                <a:solidFill>
                  <a:srgbClr val="000000"/>
                </a:solidFill>
                <a:latin typeface="Arial"/>
              </a:rPr>
              <a:t> ZETEMA S.r.l. / PALAEXPO Az. Speciale</a:t>
            </a:r>
            <a:endParaRPr lang="it-IT" sz="1564" dirty="0">
              <a:solidFill>
                <a:srgbClr val="000000"/>
              </a:solidFill>
              <a:latin typeface="Arial"/>
            </a:endParaRPr>
          </a:p>
        </p:txBody>
      </p:sp>
      <p:sp>
        <p:nvSpPr>
          <p:cNvPr id="33798" name="Rettangolo 116"/>
          <p:cNvSpPr>
            <a:spLocks noChangeArrowheads="1"/>
          </p:cNvSpPr>
          <p:nvPr/>
        </p:nvSpPr>
        <p:spPr bwMode="auto">
          <a:xfrm>
            <a:off x="869246" y="3869140"/>
            <a:ext cx="717973" cy="480907"/>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9</a:t>
            </a:r>
          </a:p>
        </p:txBody>
      </p:sp>
      <p:cxnSp>
        <p:nvCxnSpPr>
          <p:cNvPr id="33799" name="Connettore 1 15"/>
          <p:cNvCxnSpPr>
            <a:cxnSpLocks noChangeShapeType="1"/>
          </p:cNvCxnSpPr>
          <p:nvPr/>
        </p:nvCxnSpPr>
        <p:spPr bwMode="auto">
          <a:xfrm>
            <a:off x="767645" y="4395203"/>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120" name="Rettangolo 119"/>
          <p:cNvSpPr/>
          <p:nvPr/>
        </p:nvSpPr>
        <p:spPr bwMode="auto">
          <a:xfrm>
            <a:off x="9882294" y="4465194"/>
            <a:ext cx="1090506" cy="383822"/>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SAL</a:t>
            </a:r>
          </a:p>
        </p:txBody>
      </p:sp>
      <p:sp>
        <p:nvSpPr>
          <p:cNvPr id="129" name="Rettangolo 128"/>
          <p:cNvSpPr/>
          <p:nvPr/>
        </p:nvSpPr>
        <p:spPr bwMode="auto">
          <a:xfrm>
            <a:off x="11074401" y="4465194"/>
            <a:ext cx="1137920" cy="356729"/>
          </a:xfrm>
          <a:prstGeom prst="rect">
            <a:avLst/>
          </a:prstGeom>
          <a:solidFill>
            <a:schemeClr val="bg1">
              <a:lumMod val="95000"/>
              <a:alpha val="64000"/>
            </a:schemeClr>
          </a:solidFill>
          <a:ln w="9525" cap="flat" cmpd="sng" algn="ctr">
            <a:solidFill>
              <a:schemeClr val="tx1"/>
            </a:solid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Data</a:t>
            </a:r>
          </a:p>
        </p:txBody>
      </p:sp>
      <p:sp>
        <p:nvSpPr>
          <p:cNvPr id="69" name="Rettangolo 68"/>
          <p:cNvSpPr/>
          <p:nvPr/>
        </p:nvSpPr>
        <p:spPr bwMode="auto">
          <a:xfrm>
            <a:off x="4985174" y="2232252"/>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Approvazione bilanci anni passati</a:t>
            </a:r>
          </a:p>
        </p:txBody>
      </p:sp>
      <p:cxnSp>
        <p:nvCxnSpPr>
          <p:cNvPr id="70" name="Connettore 1 12"/>
          <p:cNvCxnSpPr>
            <a:cxnSpLocks noChangeShapeType="1"/>
          </p:cNvCxnSpPr>
          <p:nvPr/>
        </p:nvCxnSpPr>
        <p:spPr bwMode="auto">
          <a:xfrm>
            <a:off x="4675859" y="2428678"/>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33804" name="Connettore 1 12"/>
          <p:cNvCxnSpPr>
            <a:cxnSpLocks noChangeShapeType="1"/>
          </p:cNvCxnSpPr>
          <p:nvPr/>
        </p:nvCxnSpPr>
        <p:spPr bwMode="auto">
          <a:xfrm flipV="1">
            <a:off x="891823" y="2778634"/>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73" name="Rettangolo 72"/>
          <p:cNvSpPr/>
          <p:nvPr/>
        </p:nvSpPr>
        <p:spPr bwMode="auto">
          <a:xfrm>
            <a:off x="11126329" y="2259345"/>
            <a:ext cx="1137920" cy="395110"/>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74" name="Rettangolo 73"/>
          <p:cNvSpPr/>
          <p:nvPr/>
        </p:nvSpPr>
        <p:spPr bwMode="auto">
          <a:xfrm>
            <a:off x="869246" y="2248056"/>
            <a:ext cx="3786293"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Bilanci 2013, 2014, 2015</a:t>
            </a:r>
          </a:p>
        </p:txBody>
      </p:sp>
      <p:cxnSp>
        <p:nvCxnSpPr>
          <p:cNvPr id="75" name="Connettore 1 12"/>
          <p:cNvCxnSpPr>
            <a:cxnSpLocks noChangeShapeType="1"/>
          </p:cNvCxnSpPr>
          <p:nvPr/>
        </p:nvCxnSpPr>
        <p:spPr bwMode="auto">
          <a:xfrm flipV="1">
            <a:off x="869245" y="2616074"/>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78" name="Rettangolo 77"/>
          <p:cNvSpPr/>
          <p:nvPr/>
        </p:nvSpPr>
        <p:spPr bwMode="auto">
          <a:xfrm>
            <a:off x="5012267" y="2927647"/>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Verifica Piano possibili sviluppi business</a:t>
            </a:r>
          </a:p>
        </p:txBody>
      </p:sp>
      <p:cxnSp>
        <p:nvCxnSpPr>
          <p:cNvPr id="79" name="Connettore 1 12"/>
          <p:cNvCxnSpPr>
            <a:cxnSpLocks noChangeShapeType="1"/>
          </p:cNvCxnSpPr>
          <p:nvPr/>
        </p:nvCxnSpPr>
        <p:spPr bwMode="auto">
          <a:xfrm>
            <a:off x="4702953" y="3124073"/>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80" name="Rettangolo 79"/>
          <p:cNvSpPr/>
          <p:nvPr/>
        </p:nvSpPr>
        <p:spPr bwMode="auto">
          <a:xfrm>
            <a:off x="11153422" y="2956999"/>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03.17</a:t>
            </a:r>
          </a:p>
        </p:txBody>
      </p:sp>
      <p:sp>
        <p:nvSpPr>
          <p:cNvPr id="81" name="Rettangolo 80"/>
          <p:cNvSpPr/>
          <p:nvPr/>
        </p:nvSpPr>
        <p:spPr bwMode="auto">
          <a:xfrm>
            <a:off x="896339" y="2945710"/>
            <a:ext cx="3786293"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B. Piano 2017-2019</a:t>
            </a:r>
          </a:p>
        </p:txBody>
      </p:sp>
      <p:cxnSp>
        <p:nvCxnSpPr>
          <p:cNvPr id="82" name="Connettore 1 12"/>
          <p:cNvCxnSpPr>
            <a:cxnSpLocks noChangeShapeType="1"/>
          </p:cNvCxnSpPr>
          <p:nvPr/>
        </p:nvCxnSpPr>
        <p:spPr bwMode="auto">
          <a:xfrm flipV="1">
            <a:off x="896339" y="3313727"/>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84" name="Torta 83"/>
          <p:cNvSpPr/>
          <p:nvPr/>
        </p:nvSpPr>
        <p:spPr bwMode="auto">
          <a:xfrm>
            <a:off x="10290952" y="2229993"/>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86" name="Rettangolo 85"/>
          <p:cNvSpPr/>
          <p:nvPr/>
        </p:nvSpPr>
        <p:spPr bwMode="auto">
          <a:xfrm>
            <a:off x="4985174" y="5009319"/>
            <a:ext cx="4917440" cy="406400"/>
          </a:xfrm>
          <a:prstGeom prst="rect">
            <a:avLst/>
          </a:prstGeom>
          <a:solidFill>
            <a:schemeClr val="bg1">
              <a:lumMod val="85000"/>
              <a:alpha val="64000"/>
            </a:schemeClr>
          </a:solidFill>
          <a:ln w="9525" cap="flat" cmpd="sng" algn="ctr">
            <a:noFill/>
            <a:prstDash val="solid"/>
            <a:round/>
            <a:headEnd type="none" w="med" len="med"/>
            <a:tailEnd type="none" w="med" len="med"/>
          </a:ln>
          <a:effectLst/>
          <a:extLst/>
        </p:spPr>
        <p:txBody>
          <a:bodyPr/>
          <a:lstStyle/>
          <a:p>
            <a:pPr algn="l" defTabSz="1300460" fontAlgn="base" hangingPunct="1">
              <a:spcBef>
                <a:spcPct val="0"/>
              </a:spcBef>
              <a:spcAft>
                <a:spcPct val="0"/>
              </a:spcAft>
              <a:buClr>
                <a:srgbClr val="00B050"/>
              </a:buClr>
              <a:defRPr/>
            </a:pPr>
            <a:r>
              <a:rPr lang="it-IT" sz="1991" kern="1200" dirty="0">
                <a:latin typeface="Arial" panose="020B0604020202020204" pitchFamily="34" charset="0"/>
                <a:ea typeface="MS PGothic" panose="020B0600070205080204" pitchFamily="34" charset="-128"/>
              </a:rPr>
              <a:t>Linee Guida Assessore Cultura</a:t>
            </a:r>
          </a:p>
        </p:txBody>
      </p:sp>
      <p:cxnSp>
        <p:nvCxnSpPr>
          <p:cNvPr id="87" name="Connettore 1 12"/>
          <p:cNvCxnSpPr>
            <a:cxnSpLocks noChangeShapeType="1"/>
          </p:cNvCxnSpPr>
          <p:nvPr/>
        </p:nvCxnSpPr>
        <p:spPr bwMode="auto">
          <a:xfrm>
            <a:off x="4675859" y="5205745"/>
            <a:ext cx="293511"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cxnSp>
        <p:nvCxnSpPr>
          <p:cNvPr id="33816" name="Connettore 1 12"/>
          <p:cNvCxnSpPr>
            <a:cxnSpLocks noChangeShapeType="1"/>
          </p:cNvCxnSpPr>
          <p:nvPr/>
        </p:nvCxnSpPr>
        <p:spPr bwMode="auto">
          <a:xfrm flipV="1">
            <a:off x="891823" y="5557958"/>
            <a:ext cx="11349848" cy="0"/>
          </a:xfrm>
          <a:prstGeom prst="line">
            <a:avLst/>
          </a:prstGeom>
          <a:noFill/>
          <a:ln w="19050" algn="ctr">
            <a:solidFill>
              <a:schemeClr val="tx1">
                <a:alpha val="41960"/>
              </a:schemeClr>
            </a:solidFill>
            <a:prstDash val="dashDot"/>
            <a:round/>
            <a:headEnd/>
            <a:tailEnd/>
          </a:ln>
          <a:extLst>
            <a:ext uri="{909E8E84-426E-40DD-AFC4-6F175D3DCCD1}">
              <a14:hiddenFill xmlns:a14="http://schemas.microsoft.com/office/drawing/2010/main">
                <a:noFill/>
              </a14:hiddenFill>
            </a:ext>
          </a:extLst>
        </p:spPr>
      </p:cxnSp>
      <p:sp>
        <p:nvSpPr>
          <p:cNvPr id="89" name="Rettangolo 88"/>
          <p:cNvSpPr/>
          <p:nvPr/>
        </p:nvSpPr>
        <p:spPr bwMode="auto">
          <a:xfrm>
            <a:off x="11126329" y="5038670"/>
            <a:ext cx="1137920" cy="395112"/>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05.17</a:t>
            </a:r>
          </a:p>
        </p:txBody>
      </p:sp>
      <p:sp>
        <p:nvSpPr>
          <p:cNvPr id="90" name="Rettangolo 89"/>
          <p:cNvSpPr/>
          <p:nvPr/>
        </p:nvSpPr>
        <p:spPr bwMode="auto">
          <a:xfrm>
            <a:off x="869246" y="5027381"/>
            <a:ext cx="3786293" cy="410916"/>
          </a:xfrm>
          <a:prstGeom prst="rect">
            <a:avLst/>
          </a:prstGeom>
          <a:solidFill>
            <a:schemeClr val="bg1">
              <a:lumMod val="95000"/>
              <a:alpha val="64000"/>
            </a:schemeClr>
          </a:solidFill>
          <a:ln w="9525" cap="flat" cmpd="sng" algn="ctr">
            <a:noFill/>
            <a:prstDash val="dash"/>
            <a:round/>
            <a:headEnd type="none" w="med" len="med"/>
            <a:tailEnd type="none" w="med" len="med"/>
          </a:ln>
          <a:effectLst/>
          <a:extLst/>
        </p:spPr>
        <p:txBody>
          <a:bodyPr lIns="76800" rIns="76800" anchor="ctr" anchorCtr="1"/>
          <a:lstStyle/>
          <a:p>
            <a:pPr algn="l" defTabSz="1300460" fontAlgn="base" hangingPunct="1">
              <a:spcBef>
                <a:spcPct val="0"/>
              </a:spcBef>
              <a:spcAft>
                <a:spcPct val="0"/>
              </a:spcAft>
              <a:defRPr/>
            </a:pPr>
            <a:r>
              <a:rPr lang="it-IT" sz="1991" b="1" kern="1200" dirty="0">
                <a:latin typeface="Arial" panose="020B0604020202020204" pitchFamily="34" charset="0"/>
                <a:ea typeface="MS PGothic" panose="020B0600070205080204" pitchFamily="34" charset="-128"/>
              </a:rPr>
              <a:t>A. Piano riorganizzazione</a:t>
            </a:r>
          </a:p>
        </p:txBody>
      </p:sp>
      <p:cxnSp>
        <p:nvCxnSpPr>
          <p:cNvPr id="91" name="Connettore 1 12"/>
          <p:cNvCxnSpPr>
            <a:cxnSpLocks noChangeShapeType="1"/>
          </p:cNvCxnSpPr>
          <p:nvPr/>
        </p:nvCxnSpPr>
        <p:spPr bwMode="auto">
          <a:xfrm flipV="1">
            <a:off x="869245" y="5395398"/>
            <a:ext cx="3775004" cy="0"/>
          </a:xfrm>
          <a:prstGeom prst="line">
            <a:avLst/>
          </a:prstGeom>
          <a:ln>
            <a:headEnd/>
            <a:tailEnd/>
          </a:ln>
        </p:spPr>
        <p:style>
          <a:lnRef idx="1">
            <a:schemeClr val="accent4"/>
          </a:lnRef>
          <a:fillRef idx="0">
            <a:schemeClr val="accent4"/>
          </a:fillRef>
          <a:effectRef idx="0">
            <a:schemeClr val="accent4"/>
          </a:effectRef>
          <a:fontRef idx="minor">
            <a:schemeClr val="tx1"/>
          </a:fontRef>
        </p:style>
      </p:cxnSp>
      <p:sp>
        <p:nvSpPr>
          <p:cNvPr id="92" name="Torta 91"/>
          <p:cNvSpPr/>
          <p:nvPr/>
        </p:nvSpPr>
        <p:spPr bwMode="auto">
          <a:xfrm>
            <a:off x="10290952" y="5009319"/>
            <a:ext cx="419947" cy="406400"/>
          </a:xfrm>
          <a:prstGeom prst="pie">
            <a:avLst>
              <a:gd name="adj1" fmla="val 5380103"/>
              <a:gd name="adj2" fmla="val 16200000"/>
            </a:avLst>
          </a:prstGeom>
          <a:solidFill>
            <a:srgbClr val="FFFF00"/>
          </a:solidFill>
          <a:ln w="9525" cap="flat" cmpd="sng" algn="ctr">
            <a:solidFill>
              <a:schemeClr val="tx1"/>
            </a:solidFill>
            <a:prstDash val="solid"/>
            <a:round/>
            <a:headEnd type="none" w="med" len="med"/>
            <a:tailEnd type="none" w="med" len="med"/>
          </a:ln>
          <a:effectLst/>
          <a:extLst/>
        </p:spPr>
        <p:txBody>
          <a:bodyPr/>
          <a:lstStyle/>
          <a:p>
            <a:pPr defTabSz="1300460" fontAlgn="base" hangingPunct="1">
              <a:spcBef>
                <a:spcPct val="0"/>
              </a:spcBef>
              <a:spcAft>
                <a:spcPct val="0"/>
              </a:spcAft>
              <a:defRPr/>
            </a:pPr>
            <a:endParaRPr lang="it-IT" sz="2560" b="1" kern="1200">
              <a:latin typeface="Arial" panose="020B0604020202020204" pitchFamily="34" charset="0"/>
              <a:ea typeface="MS PGothic" panose="020B0600070205080204" pitchFamily="34" charset="-128"/>
              <a:cs typeface="Arial" pitchFamily="34" charset="0"/>
            </a:endParaRPr>
          </a:p>
        </p:txBody>
      </p:sp>
      <p:sp>
        <p:nvSpPr>
          <p:cNvPr id="33822" name="Rettangolo 31"/>
          <p:cNvSpPr>
            <a:spLocks noChangeArrowheads="1"/>
          </p:cNvSpPr>
          <p:nvPr/>
        </p:nvSpPr>
        <p:spPr bwMode="auto">
          <a:xfrm>
            <a:off x="869246" y="1587581"/>
            <a:ext cx="717973" cy="480907"/>
          </a:xfrm>
          <a:prstGeom prst="rect">
            <a:avLst/>
          </a:prstGeom>
          <a:solidFill>
            <a:srgbClr val="800000"/>
          </a:solidFill>
          <a:ln w="9525" algn="ctr">
            <a:solidFill>
              <a:schemeClr val="tx1"/>
            </a:solidFill>
            <a:round/>
            <a:headEnd/>
            <a:tailEnd/>
          </a:ln>
        </p:spPr>
        <p:txBody>
          <a:bodyPr anchor="ctr" anchorCtr="1"/>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r>
              <a:rPr lang="it-IT" altLang="it-IT" sz="2560" b="1" kern="1200">
                <a:solidFill>
                  <a:srgbClr val="FFFFFF"/>
                </a:solidFill>
                <a:cs typeface="Arial" panose="020B0604020202020204" pitchFamily="34" charset="0"/>
              </a:rPr>
              <a:t>8</a:t>
            </a:r>
          </a:p>
        </p:txBody>
      </p:sp>
      <p:sp>
        <p:nvSpPr>
          <p:cNvPr id="33823" name="Ovale 29"/>
          <p:cNvSpPr>
            <a:spLocks noChangeArrowheads="1"/>
          </p:cNvSpPr>
          <p:nvPr/>
        </p:nvSpPr>
        <p:spPr bwMode="auto">
          <a:xfrm>
            <a:off x="10277404" y="2952483"/>
            <a:ext cx="388338" cy="404143"/>
          </a:xfrm>
          <a:prstGeom prst="ellipse">
            <a:avLst/>
          </a:prstGeom>
          <a:solidFill>
            <a:srgbClr val="92D050"/>
          </a:solidFill>
          <a:ln w="9525" algn="ctr">
            <a:solidFill>
              <a:schemeClr val="tx1"/>
            </a:solidFill>
            <a:round/>
            <a:headEnd/>
            <a:tailEnd/>
          </a:ln>
        </p:spPr>
        <p:txBody>
          <a:bodyPr/>
          <a:lstStyle>
            <a:lvl1pPr>
              <a:spcBef>
                <a:spcPct val="20000"/>
              </a:spcBef>
              <a:buFont typeface="Wingdings" panose="05000000000000000000" pitchFamily="2" charset="2"/>
              <a:buChar char="Ø"/>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Font typeface="Wingdings" panose="05000000000000000000" pitchFamily="2" charset="2"/>
              <a:buChar char="Ø"/>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Wingdings" panose="05000000000000000000" pitchFamily="2" charset="2"/>
              <a:buChar char="Ø"/>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Ø"/>
              <a:defRPr sz="1200">
                <a:solidFill>
                  <a:schemeClr val="tx1"/>
                </a:solidFill>
                <a:latin typeface="Arial" panose="020B0604020202020204" pitchFamily="34" charset="0"/>
                <a:ea typeface="MS PGothic" panose="020B0600070205080204" pitchFamily="34" charset="-128"/>
              </a:defRPr>
            </a:lvl9pPr>
          </a:lstStyle>
          <a:p>
            <a:pPr defTabSz="1300460" fontAlgn="base" hangingPunct="1">
              <a:spcBef>
                <a:spcPct val="0"/>
              </a:spcBef>
              <a:spcAft>
                <a:spcPct val="0"/>
              </a:spcAft>
              <a:buNone/>
            </a:pPr>
            <a:endParaRPr lang="it-IT" altLang="it-IT" sz="2560" b="1" kern="1200">
              <a:solidFill>
                <a:srgbClr val="000000"/>
              </a:solidFill>
              <a:cs typeface="Arial" panose="020B0604020202020204" pitchFamily="34" charset="0"/>
            </a:endParaRPr>
          </a:p>
        </p:txBody>
      </p:sp>
      <p:cxnSp>
        <p:nvCxnSpPr>
          <p:cNvPr id="31" name="Connettore 1 15"/>
          <p:cNvCxnSpPr>
            <a:cxnSpLocks noChangeShapeType="1"/>
          </p:cNvCxnSpPr>
          <p:nvPr/>
        </p:nvCxnSpPr>
        <p:spPr bwMode="auto">
          <a:xfrm>
            <a:off x="778934" y="2157512"/>
            <a:ext cx="11469511" cy="0"/>
          </a:xfrm>
          <a:prstGeom prst="line">
            <a:avLst/>
          </a:prstGeom>
          <a:noFill/>
          <a:ln w="9525" algn="ctr">
            <a:solidFill>
              <a:srgbClr val="800000"/>
            </a:solidFill>
            <a:round/>
            <a:headEnd/>
            <a:tailEnd/>
          </a:ln>
          <a:extLst>
            <a:ext uri="{909E8E84-426E-40DD-AFC4-6F175D3DCCD1}">
              <a14:hiddenFill xmlns:a14="http://schemas.microsoft.com/office/drawing/2010/main">
                <a:noFill/>
              </a14:hiddenFill>
            </a:ext>
          </a:extLst>
        </p:spPr>
      </p:cxnSp>
      <p:sp>
        <p:nvSpPr>
          <p:cNvPr id="32" name="Titolo 2"/>
          <p:cNvSpPr txBox="1">
            <a:spLocks/>
          </p:cNvSpPr>
          <p:nvPr/>
        </p:nvSpPr>
        <p:spPr bwMode="auto">
          <a:xfrm>
            <a:off x="767644" y="340296"/>
            <a:ext cx="11417583" cy="498970"/>
          </a:xfrm>
          <a:prstGeom prst="rect">
            <a:avLst/>
          </a:prstGeom>
          <a:ln w="12700">
            <a:miter lim="400000"/>
          </a:ln>
          <a:extLst/>
        </p:spPr>
        <p:txBody>
          <a:bodyPr lIns="0" tIns="0" rIns="0" bIns="0" anchor="b">
            <a:normAutofit fontScale="900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smtClean="0">
                <a:solidFill>
                  <a:srgbClr val="FFC000"/>
                </a:solidFill>
              </a:rPr>
              <a:t>HIGHLIGHTS </a:t>
            </a:r>
            <a:r>
              <a:rPr lang="it-IT" dirty="0">
                <a:solidFill>
                  <a:srgbClr val="FFC000"/>
                </a:solidFill>
              </a:rPr>
              <a:t>ATTIVITA’ GDL PARTECIPATE</a:t>
            </a:r>
          </a:p>
        </p:txBody>
      </p:sp>
    </p:spTree>
    <p:extLst>
      <p:ext uri="{BB962C8B-B14F-4D97-AF65-F5344CB8AC3E}">
        <p14:creationId xmlns:p14="http://schemas.microsoft.com/office/powerpoint/2010/main" val="493272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Pentagono 32"/>
          <p:cNvSpPr/>
          <p:nvPr/>
        </p:nvSpPr>
        <p:spPr>
          <a:xfrm rot="5400000">
            <a:off x="5652738" y="-2815324"/>
            <a:ext cx="1794204" cy="11183760"/>
          </a:xfrm>
          <a:prstGeom prst="homePlate">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5" name="CustomShape 7"/>
          <p:cNvSpPr/>
          <p:nvPr/>
        </p:nvSpPr>
        <p:spPr>
          <a:xfrm>
            <a:off x="299520" y="3500872"/>
            <a:ext cx="12322440" cy="2296080"/>
          </a:xfrm>
          <a:prstGeom prst="rect">
            <a:avLst/>
          </a:prstGeom>
          <a:noFill/>
          <a:ln w="12600">
            <a:noFill/>
          </a:ln>
        </p:spPr>
        <p:style>
          <a:lnRef idx="0">
            <a:scrgbClr r="0" g="0" b="0"/>
          </a:lnRef>
          <a:fillRef idx="0">
            <a:scrgbClr r="0" g="0" b="0"/>
          </a:fillRef>
          <a:effectRef idx="0">
            <a:scrgbClr r="0" g="0" b="0"/>
          </a:effectRef>
          <a:fontRef idx="minor"/>
        </p:style>
        <p:txBody>
          <a:bodyPr lIns="50760" tIns="50760" rIns="50760" bIns="50760" anchor="ctr"/>
          <a:lstStyle/>
          <a:p>
            <a:pPr algn="ctr">
              <a:lnSpc>
                <a:spcPct val="100000"/>
              </a:lnSpc>
            </a:pPr>
            <a:endParaRPr lang="it-IT" sz="1800" b="0" strike="noStrike" spc="-1">
              <a:solidFill>
                <a:srgbClr val="000000"/>
              </a:solidFill>
              <a:uFill>
                <a:solidFill>
                  <a:srgbClr val="FFFFFF"/>
                </a:solidFill>
              </a:uFill>
              <a:latin typeface="Arial"/>
            </a:endParaRPr>
          </a:p>
          <a:p>
            <a:pPr algn="ctr">
              <a:lnSpc>
                <a:spcPct val="100000"/>
              </a:lnSpc>
            </a:pPr>
            <a:endParaRPr lang="it-IT" sz="1800" b="0" strike="noStrike" spc="-1">
              <a:solidFill>
                <a:srgbClr val="000000"/>
              </a:solidFill>
              <a:uFill>
                <a:solidFill>
                  <a:srgbClr val="FFFFFF"/>
                </a:solidFill>
              </a:uFill>
              <a:latin typeface="Arial"/>
            </a:endParaRPr>
          </a:p>
          <a:p>
            <a:pPr algn="ctr">
              <a:lnSpc>
                <a:spcPct val="100000"/>
              </a:lnSpc>
            </a:pPr>
            <a:endParaRPr lang="it-IT" sz="1800" b="0" strike="noStrike" spc="-1">
              <a:solidFill>
                <a:srgbClr val="000000"/>
              </a:solidFill>
              <a:uFill>
                <a:solidFill>
                  <a:srgbClr val="FFFFFF"/>
                </a:solidFill>
              </a:uFill>
              <a:latin typeface="Arial"/>
            </a:endParaRPr>
          </a:p>
          <a:p>
            <a:pPr algn="ctr">
              <a:lnSpc>
                <a:spcPct val="100000"/>
              </a:lnSpc>
            </a:pPr>
            <a:endParaRPr lang="it-IT" sz="1800" b="0" strike="noStrike" spc="-1">
              <a:solidFill>
                <a:srgbClr val="000000"/>
              </a:solidFill>
              <a:uFill>
                <a:solidFill>
                  <a:srgbClr val="FFFFFF"/>
                </a:solidFill>
              </a:uFill>
              <a:latin typeface="Arial"/>
            </a:endParaRPr>
          </a:p>
        </p:txBody>
      </p:sp>
      <p:sp>
        <p:nvSpPr>
          <p:cNvPr id="36" name="CustomShape 12"/>
          <p:cNvSpPr/>
          <p:nvPr/>
        </p:nvSpPr>
        <p:spPr>
          <a:xfrm>
            <a:off x="299520" y="4040439"/>
            <a:ext cx="2494468" cy="1585153"/>
          </a:xfrm>
          <a:custGeom>
            <a:avLst/>
            <a:gdLst/>
            <a:ahLst/>
            <a:cxnLst/>
            <a:rect l="l" t="t" r="r" b="b"/>
            <a:pathLst>
              <a:path w="21600" h="21600">
                <a:moveTo>
                  <a:pt x="0" y="0"/>
                </a:moveTo>
                <a:lnTo>
                  <a:pt x="21600" y="0"/>
                </a:lnTo>
                <a:lnTo>
                  <a:pt x="21600" y="21600"/>
                </a:lnTo>
                <a:lnTo>
                  <a:pt x="0" y="21600"/>
                </a:lnTo>
                <a:lnTo>
                  <a:pt x="0" y="0"/>
                </a:lnTo>
                <a:close/>
              </a:path>
            </a:pathLst>
          </a:custGeom>
          <a:solidFill>
            <a:srgbClr val="7F7F7F"/>
          </a:solidFill>
          <a:ln w="9360">
            <a:solidFill>
              <a:srgbClr val="606060"/>
            </a:solidFill>
            <a:miter/>
          </a:ln>
        </p:spPr>
        <p:style>
          <a:lnRef idx="0">
            <a:scrgbClr r="0" g="0" b="0"/>
          </a:lnRef>
          <a:fillRef idx="0">
            <a:scrgbClr r="0" g="0" b="0"/>
          </a:fillRef>
          <a:effectRef idx="0">
            <a:scrgbClr r="0" g="0" b="0"/>
          </a:effectRef>
          <a:fontRef idx="minor"/>
        </p:style>
        <p:txBody>
          <a:bodyPr lIns="27000" tIns="27000" rIns="27000" bIns="27000" anchor="ctr"/>
          <a:lstStyle/>
          <a:p>
            <a:pPr algn="ctr">
              <a:lnSpc>
                <a:spcPct val="100000"/>
              </a:lnSpc>
            </a:pPr>
            <a:r>
              <a:rPr lang="it-IT" sz="2800" b="1" strike="noStrike" spc="-1" dirty="0" smtClean="0">
                <a:solidFill>
                  <a:schemeClr val="bg1"/>
                </a:solidFill>
                <a:uFill>
                  <a:solidFill>
                    <a:srgbClr val="FFFFFF"/>
                  </a:solidFill>
                </a:uFill>
                <a:latin typeface="Arial"/>
              </a:rPr>
              <a:t>ATTIVITA’ IN CORSO</a:t>
            </a:r>
            <a:endParaRPr lang="it-IT" sz="2800" b="1" strike="noStrike" spc="-1" dirty="0">
              <a:solidFill>
                <a:schemeClr val="bg1"/>
              </a:solidFill>
              <a:uFill>
                <a:solidFill>
                  <a:srgbClr val="FFFFFF"/>
                </a:solidFill>
              </a:uFill>
              <a:latin typeface="Arial"/>
            </a:endParaRPr>
          </a:p>
        </p:txBody>
      </p:sp>
      <p:sp>
        <p:nvSpPr>
          <p:cNvPr id="37" name="CustomShape 13"/>
          <p:cNvSpPr/>
          <p:nvPr/>
        </p:nvSpPr>
        <p:spPr>
          <a:xfrm>
            <a:off x="299520" y="6098560"/>
            <a:ext cx="2485577" cy="1724328"/>
          </a:xfrm>
          <a:custGeom>
            <a:avLst/>
            <a:gdLst/>
            <a:ahLst/>
            <a:cxnLst/>
            <a:rect l="l" t="t" r="r" b="b"/>
            <a:pathLst>
              <a:path w="21600" h="21600">
                <a:moveTo>
                  <a:pt x="0" y="0"/>
                </a:moveTo>
                <a:lnTo>
                  <a:pt x="21600" y="0"/>
                </a:lnTo>
                <a:lnTo>
                  <a:pt x="21600" y="21600"/>
                </a:lnTo>
                <a:lnTo>
                  <a:pt x="0" y="21600"/>
                </a:lnTo>
                <a:lnTo>
                  <a:pt x="0" y="0"/>
                </a:lnTo>
                <a:close/>
              </a:path>
            </a:pathLst>
          </a:custGeom>
          <a:solidFill>
            <a:srgbClr val="7F7F7F"/>
          </a:solidFill>
          <a:ln w="9360">
            <a:solidFill>
              <a:srgbClr val="606060"/>
            </a:solidFill>
            <a:miter/>
          </a:ln>
        </p:spPr>
        <p:style>
          <a:lnRef idx="0">
            <a:scrgbClr r="0" g="0" b="0"/>
          </a:lnRef>
          <a:fillRef idx="0">
            <a:scrgbClr r="0" g="0" b="0"/>
          </a:fillRef>
          <a:effectRef idx="0">
            <a:scrgbClr r="0" g="0" b="0"/>
          </a:effectRef>
          <a:fontRef idx="minor"/>
        </p:style>
        <p:txBody>
          <a:bodyPr lIns="27000" tIns="27000" rIns="27000" bIns="27000" anchor="ctr"/>
          <a:lstStyle/>
          <a:p>
            <a:pPr algn="ctr">
              <a:lnSpc>
                <a:spcPct val="100000"/>
              </a:lnSpc>
            </a:pPr>
            <a:r>
              <a:rPr lang="it-IT" sz="2800" b="1" spc="-1" dirty="0">
                <a:solidFill>
                  <a:schemeClr val="bg1"/>
                </a:solidFill>
                <a:uFill>
                  <a:solidFill>
                    <a:srgbClr val="FFFFFF"/>
                  </a:solidFill>
                </a:uFill>
                <a:latin typeface="Arial"/>
              </a:rPr>
              <a:t>OBIETTIVI</a:t>
            </a:r>
          </a:p>
        </p:txBody>
      </p:sp>
      <p:sp>
        <p:nvSpPr>
          <p:cNvPr id="38" name="CustomShape 14"/>
          <p:cNvSpPr/>
          <p:nvPr/>
        </p:nvSpPr>
        <p:spPr>
          <a:xfrm>
            <a:off x="4630192" y="6126408"/>
            <a:ext cx="7775464" cy="1728192"/>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99"/>
          </a:solidFill>
          <a:ln w="9360">
            <a:solidFill>
              <a:srgbClr val="000000"/>
            </a:solidFill>
            <a:miter/>
          </a:ln>
        </p:spPr>
        <p:style>
          <a:lnRef idx="0">
            <a:scrgbClr r="0" g="0" b="0"/>
          </a:lnRef>
          <a:fillRef idx="0">
            <a:scrgbClr r="0" g="0" b="0"/>
          </a:fillRef>
          <a:effectRef idx="0">
            <a:scrgbClr r="0" g="0" b="0"/>
          </a:effectRef>
          <a:fontRef idx="minor"/>
        </p:style>
        <p:txBody>
          <a:bodyPr lIns="27000" tIns="27000" rIns="27000" bIns="27000" anchor="ctr"/>
          <a:lstStyle/>
          <a:p>
            <a:pPr algn="ctr"/>
            <a:r>
              <a:rPr lang="it-IT" sz="2600" b="1" spc="-1" dirty="0">
                <a:solidFill>
                  <a:schemeClr val="tx1">
                    <a:lumMod val="75000"/>
                    <a:lumOff val="25000"/>
                  </a:schemeClr>
                </a:solidFill>
                <a:uFill>
                  <a:solidFill>
                    <a:srgbClr val="FFFFFF"/>
                  </a:solidFill>
                </a:uFill>
                <a:latin typeface="Helvetica Light"/>
                <a:ea typeface="Helvetica Light"/>
              </a:rPr>
              <a:t>Quadro razionale di servizi e di iniziative erogati su tutto il territorio di Roma Capitale dalle Fondazioni, Istituzioni, Associazioni, IPAB</a:t>
            </a:r>
          </a:p>
        </p:txBody>
      </p:sp>
      <p:sp>
        <p:nvSpPr>
          <p:cNvPr id="39" name="CustomShape 15"/>
          <p:cNvSpPr/>
          <p:nvPr/>
        </p:nvSpPr>
        <p:spPr>
          <a:xfrm>
            <a:off x="4630192" y="3988681"/>
            <a:ext cx="7753448" cy="1636912"/>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99"/>
          </a:solidFill>
          <a:ln w="9360">
            <a:solidFill>
              <a:srgbClr val="000000"/>
            </a:solidFill>
            <a:miter/>
          </a:ln>
        </p:spPr>
        <p:style>
          <a:lnRef idx="0">
            <a:scrgbClr r="0" g="0" b="0"/>
          </a:lnRef>
          <a:fillRef idx="0">
            <a:scrgbClr r="0" g="0" b="0"/>
          </a:fillRef>
          <a:effectRef idx="0">
            <a:scrgbClr r="0" g="0" b="0"/>
          </a:effectRef>
          <a:fontRef idx="minor"/>
        </p:style>
        <p:txBody>
          <a:bodyPr lIns="27000" tIns="27000" rIns="27000" bIns="27000" anchor="ctr"/>
          <a:lstStyle/>
          <a:p>
            <a:pPr algn="ctr">
              <a:lnSpc>
                <a:spcPct val="100000"/>
              </a:lnSpc>
            </a:pPr>
            <a:r>
              <a:rPr lang="it-IT" sz="2600" b="1" strike="noStrike" spc="-1" dirty="0" smtClean="0">
                <a:solidFill>
                  <a:schemeClr val="tx1">
                    <a:lumMod val="75000"/>
                    <a:lumOff val="25000"/>
                  </a:schemeClr>
                </a:solidFill>
                <a:uFill>
                  <a:solidFill>
                    <a:srgbClr val="FFFFFF"/>
                  </a:solidFill>
                </a:uFill>
                <a:latin typeface="Helvetica Light"/>
                <a:ea typeface="Helvetica Light"/>
              </a:rPr>
              <a:t> Analisi del quadro dei contributi e dei rapporti tra Roma Capitale ed il mondo </a:t>
            </a:r>
            <a:r>
              <a:rPr lang="it-IT" sz="2600" b="1" spc="-1" dirty="0" smtClean="0">
                <a:solidFill>
                  <a:schemeClr val="tx1">
                    <a:lumMod val="75000"/>
                    <a:lumOff val="25000"/>
                  </a:schemeClr>
                </a:solidFill>
                <a:uFill>
                  <a:solidFill>
                    <a:srgbClr val="FFFFFF"/>
                  </a:solidFill>
                </a:uFill>
                <a:latin typeface="Helvetica Light"/>
                <a:ea typeface="Helvetica Light"/>
              </a:rPr>
              <a:t>degli Enti Partecipati dal Comune di Roma</a:t>
            </a:r>
            <a:endParaRPr lang="it-IT" sz="2600" b="1" strike="noStrike" spc="-1" dirty="0">
              <a:solidFill>
                <a:schemeClr val="tx1">
                  <a:lumMod val="75000"/>
                  <a:lumOff val="25000"/>
                </a:schemeClr>
              </a:solidFill>
              <a:uFill>
                <a:solidFill>
                  <a:srgbClr val="FFFFFF"/>
                </a:solidFill>
              </a:uFill>
              <a:latin typeface="Arial"/>
            </a:endParaRPr>
          </a:p>
        </p:txBody>
      </p:sp>
      <p:sp>
        <p:nvSpPr>
          <p:cNvPr id="40" name="Freccia a destra 39"/>
          <p:cNvSpPr/>
          <p:nvPr/>
        </p:nvSpPr>
        <p:spPr>
          <a:xfrm>
            <a:off x="3113871" y="6738476"/>
            <a:ext cx="1272427" cy="504056"/>
          </a:xfrm>
          <a:prstGeom prst="rightArrow">
            <a:avLst/>
          </a:prstGeom>
          <a:solidFill>
            <a:srgbClr val="FFC000"/>
          </a:solidFill>
          <a:ln>
            <a:solidFill>
              <a:schemeClr val="tx1"/>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 name="Freccia a destra 41"/>
          <p:cNvSpPr/>
          <p:nvPr/>
        </p:nvSpPr>
        <p:spPr>
          <a:xfrm>
            <a:off x="3118023" y="4555109"/>
            <a:ext cx="1272428" cy="504056"/>
          </a:xfrm>
          <a:prstGeom prst="rightArrow">
            <a:avLst/>
          </a:prstGeom>
          <a:solidFill>
            <a:srgbClr val="FFC000"/>
          </a:solidFill>
          <a:ln>
            <a:solidFill>
              <a:schemeClr val="tx1"/>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Rettangolo 42"/>
          <p:cNvSpPr/>
          <p:nvPr/>
        </p:nvSpPr>
        <p:spPr>
          <a:xfrm>
            <a:off x="1533848" y="1564432"/>
            <a:ext cx="10410480" cy="1569660"/>
          </a:xfrm>
          <a:prstGeom prst="rect">
            <a:avLst/>
          </a:prstGeom>
        </p:spPr>
        <p:txBody>
          <a:bodyPr wrap="square">
            <a:spAutoFit/>
          </a:bodyPr>
          <a:lstStyle/>
          <a:p>
            <a:pPr algn="ctr"/>
            <a:endParaRPr lang="it-IT" sz="2400" b="1" dirty="0" smtClean="0"/>
          </a:p>
          <a:p>
            <a:pPr algn="ctr"/>
            <a:r>
              <a:rPr lang="it-IT" sz="2400" b="1" dirty="0" smtClean="0"/>
              <a:t>STATO DELL’ARTE</a:t>
            </a:r>
          </a:p>
          <a:p>
            <a:pPr algn="ctr"/>
            <a:r>
              <a:rPr lang="it-IT" sz="2400" dirty="0" smtClean="0"/>
              <a:t>Insieme </a:t>
            </a:r>
            <a:r>
              <a:rPr lang="it-IT" sz="2400" dirty="0"/>
              <a:t>eterogeneo e non coordinato di attività, servizi ed iniziative gestiti da oltre 50 Fondazioni, Istituzioni, Associazioni, IPAB</a:t>
            </a:r>
          </a:p>
        </p:txBody>
      </p:sp>
      <p:sp>
        <p:nvSpPr>
          <p:cNvPr id="12" name="Titolo 2"/>
          <p:cNvSpPr txBox="1">
            <a:spLocks/>
          </p:cNvSpPr>
          <p:nvPr/>
        </p:nvSpPr>
        <p:spPr bwMode="auto">
          <a:xfrm>
            <a:off x="767644" y="52264"/>
            <a:ext cx="11638012" cy="945386"/>
          </a:xfrm>
          <a:prstGeom prst="rect">
            <a:avLst/>
          </a:prstGeom>
          <a:ln w="12700">
            <a:miter lim="400000"/>
          </a:ln>
          <a:extLst/>
        </p:spPr>
        <p:txBody>
          <a:bodyPr lIns="0" tIns="0" rIns="0" bIns="0" anchor="b">
            <a:normAutofit fontScale="825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smtClean="0">
                <a:solidFill>
                  <a:srgbClr val="FFC000"/>
                </a:solidFill>
              </a:rPr>
              <a:t>Riorganizzazione da parte dell’Assessorato Partecipazioni</a:t>
            </a:r>
          </a:p>
          <a:p>
            <a:r>
              <a:rPr lang="it-IT" dirty="0" smtClean="0">
                <a:solidFill>
                  <a:srgbClr val="FFC000"/>
                </a:solidFill>
              </a:rPr>
              <a:t>Di FONDAZIONI, ISTITUZIONI, ASSOCIAZIONI, IPAB</a:t>
            </a:r>
            <a:endParaRPr lang="it-IT" dirty="0">
              <a:solidFill>
                <a:srgbClr val="FFC000"/>
              </a:solidFill>
            </a:endParaRPr>
          </a:p>
        </p:txBody>
      </p:sp>
    </p:spTree>
    <p:extLst>
      <p:ext uri="{BB962C8B-B14F-4D97-AF65-F5344CB8AC3E}">
        <p14:creationId xmlns:p14="http://schemas.microsoft.com/office/powerpoint/2010/main" val="34514678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entagono 11"/>
          <p:cNvSpPr/>
          <p:nvPr/>
        </p:nvSpPr>
        <p:spPr>
          <a:xfrm rot="10800000">
            <a:off x="10455355" y="1843283"/>
            <a:ext cx="1865457" cy="6849941"/>
          </a:xfrm>
          <a:prstGeom prst="homePlate">
            <a:avLst>
              <a:gd name="adj" fmla="val 53398"/>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lvl="0" algn="ctr">
              <a:lnSpc>
                <a:spcPct val="150000"/>
              </a:lnSpc>
            </a:pPr>
            <a:endParaRPr lang="it-IT" sz="2400" b="1" dirty="0">
              <a:solidFill>
                <a:schemeClr val="tx1"/>
              </a:solidFill>
            </a:endParaRPr>
          </a:p>
        </p:txBody>
      </p:sp>
      <p:sp>
        <p:nvSpPr>
          <p:cNvPr id="13" name="Pentagono 12"/>
          <p:cNvSpPr/>
          <p:nvPr/>
        </p:nvSpPr>
        <p:spPr>
          <a:xfrm>
            <a:off x="577594" y="1907171"/>
            <a:ext cx="1864820" cy="6849941"/>
          </a:xfrm>
          <a:prstGeom prst="homePlate">
            <a:avLst>
              <a:gd name="adj" fmla="val 53398"/>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lvl="0" algn="ctr">
              <a:lnSpc>
                <a:spcPct val="150000"/>
              </a:lnSpc>
            </a:pPr>
            <a:r>
              <a:rPr lang="it-IT" sz="2400" b="1" dirty="0" smtClean="0">
                <a:solidFill>
                  <a:schemeClr val="tx1"/>
                </a:solidFill>
              </a:rPr>
              <a:t>ENTI PARTECIPATI</a:t>
            </a:r>
            <a:endParaRPr lang="it-IT" sz="2400" b="1" dirty="0">
              <a:solidFill>
                <a:schemeClr val="tx1"/>
              </a:solidFill>
            </a:endParaRPr>
          </a:p>
        </p:txBody>
      </p:sp>
      <p:sp>
        <p:nvSpPr>
          <p:cNvPr id="14" name="CustomShape 8"/>
          <p:cNvSpPr/>
          <p:nvPr/>
        </p:nvSpPr>
        <p:spPr>
          <a:xfrm>
            <a:off x="682360" y="1492424"/>
            <a:ext cx="12322440" cy="6989760"/>
          </a:xfrm>
          <a:prstGeom prst="rect">
            <a:avLst/>
          </a:prstGeom>
          <a:noFill/>
          <a:ln w="12600">
            <a:noFill/>
          </a:ln>
        </p:spPr>
        <p:style>
          <a:lnRef idx="0">
            <a:scrgbClr r="0" g="0" b="0"/>
          </a:lnRef>
          <a:fillRef idx="0">
            <a:scrgbClr r="0" g="0" b="0"/>
          </a:fillRef>
          <a:effectRef idx="0">
            <a:scrgbClr r="0" g="0" b="0"/>
          </a:effectRef>
          <a:fontRef idx="minor"/>
        </p:style>
        <p:txBody>
          <a:bodyPr lIns="50760" tIns="50760" rIns="50760" bIns="50760" anchor="ctr"/>
          <a:lstStyle/>
          <a:p>
            <a:pPr algn="ctr">
              <a:lnSpc>
                <a:spcPct val="100000"/>
              </a:lnSpc>
            </a:pPr>
            <a:endParaRPr lang="it-IT" sz="1800" b="0" strike="noStrike" spc="-1" dirty="0">
              <a:solidFill>
                <a:srgbClr val="000000"/>
              </a:solidFill>
              <a:uFill>
                <a:solidFill>
                  <a:srgbClr val="FFFFFF"/>
                </a:solidFill>
              </a:uFill>
              <a:latin typeface="Arial"/>
            </a:endParaRPr>
          </a:p>
          <a:p>
            <a:pPr algn="ctr">
              <a:lnSpc>
                <a:spcPct val="100000"/>
              </a:lnSpc>
            </a:pPr>
            <a:endParaRPr lang="it-IT" sz="1800" b="0" strike="noStrike" spc="-1" dirty="0">
              <a:solidFill>
                <a:srgbClr val="000000"/>
              </a:solidFill>
              <a:uFill>
                <a:solidFill>
                  <a:srgbClr val="FFFFFF"/>
                </a:solidFill>
              </a:uFill>
              <a:latin typeface="Arial"/>
            </a:endParaRPr>
          </a:p>
          <a:p>
            <a:pPr algn="ctr">
              <a:lnSpc>
                <a:spcPct val="100000"/>
              </a:lnSpc>
            </a:pPr>
            <a:endParaRPr lang="it-IT" sz="1800" b="0" strike="noStrike" spc="-1" dirty="0">
              <a:solidFill>
                <a:srgbClr val="000000"/>
              </a:solidFill>
              <a:uFill>
                <a:solidFill>
                  <a:srgbClr val="FFFFFF"/>
                </a:solidFill>
              </a:uFill>
              <a:latin typeface="Arial"/>
            </a:endParaRPr>
          </a:p>
          <a:p>
            <a:pPr algn="ctr">
              <a:lnSpc>
                <a:spcPct val="100000"/>
              </a:lnSpc>
            </a:pPr>
            <a:endParaRPr lang="it-IT" sz="1800" b="0" strike="noStrike" spc="-1" dirty="0">
              <a:solidFill>
                <a:srgbClr val="000000"/>
              </a:solidFill>
              <a:uFill>
                <a:solidFill>
                  <a:srgbClr val="FFFFFF"/>
                </a:solidFill>
              </a:uFill>
              <a:latin typeface="Arial"/>
            </a:endParaRPr>
          </a:p>
        </p:txBody>
      </p:sp>
      <p:sp>
        <p:nvSpPr>
          <p:cNvPr id="15" name="CasellaDiTesto 14"/>
          <p:cNvSpPr txBox="1"/>
          <p:nvPr/>
        </p:nvSpPr>
        <p:spPr>
          <a:xfrm>
            <a:off x="2004613" y="2860576"/>
            <a:ext cx="2395968" cy="1224136"/>
          </a:xfrm>
          <a:prstGeom prst="rect">
            <a:avLst/>
          </a:prstGeom>
          <a:solidFill>
            <a:srgbClr val="FFFF99"/>
          </a:solidFill>
          <a:ln>
            <a:solidFill>
              <a:schemeClr val="tx2"/>
            </a:solidFill>
          </a:ln>
        </p:spPr>
        <p:txBody>
          <a:bodyPr lIns="27000" tIns="27000" rIns="27000" bIns="27000" anchor="ctr"/>
          <a:lstStyle>
            <a:defPPr>
              <a:defRPr lang="it-IT"/>
            </a:defPPr>
            <a:lvl1pPr algn="ctr">
              <a:defRPr sz="1100" b="1">
                <a:solidFill>
                  <a:schemeClr val="bg1"/>
                </a:solidFill>
              </a:defRPr>
            </a:lvl1pPr>
          </a:lstStyle>
          <a:p>
            <a:pPr>
              <a:defRPr/>
            </a:pPr>
            <a:endParaRPr lang="it-IT" sz="825" dirty="0">
              <a:solidFill>
                <a:schemeClr val="tx1">
                  <a:lumMod val="75000"/>
                  <a:lumOff val="25000"/>
                </a:schemeClr>
              </a:solidFill>
            </a:endParaRPr>
          </a:p>
          <a:p>
            <a:pPr>
              <a:defRPr/>
            </a:pPr>
            <a:r>
              <a:rPr lang="it-IT" sz="2000" dirty="0" smtClean="0">
                <a:solidFill>
                  <a:schemeClr val="tx1">
                    <a:lumMod val="75000"/>
                    <a:lumOff val="25000"/>
                  </a:schemeClr>
                </a:solidFill>
              </a:rPr>
              <a:t>ASSOCIAZIONI</a:t>
            </a:r>
          </a:p>
          <a:p>
            <a:pPr>
              <a:defRPr/>
            </a:pPr>
            <a:r>
              <a:rPr lang="it-IT" sz="2000" dirty="0" smtClean="0">
                <a:solidFill>
                  <a:schemeClr val="tx1">
                    <a:lumMod val="75000"/>
                    <a:lumOff val="25000"/>
                  </a:schemeClr>
                </a:solidFill>
              </a:rPr>
              <a:t>n° 16</a:t>
            </a:r>
            <a:endParaRPr lang="it-IT" sz="2000" dirty="0">
              <a:solidFill>
                <a:schemeClr val="tx1">
                  <a:lumMod val="75000"/>
                  <a:lumOff val="25000"/>
                </a:schemeClr>
              </a:solidFill>
            </a:endParaRPr>
          </a:p>
          <a:p>
            <a:pPr>
              <a:defRPr/>
            </a:pPr>
            <a:endParaRPr lang="it-IT" sz="825" dirty="0">
              <a:solidFill>
                <a:schemeClr val="tx1">
                  <a:lumMod val="75000"/>
                  <a:lumOff val="25000"/>
                </a:schemeClr>
              </a:solidFill>
            </a:endParaRPr>
          </a:p>
        </p:txBody>
      </p:sp>
      <p:sp>
        <p:nvSpPr>
          <p:cNvPr id="16" name="CasellaDiTesto 15"/>
          <p:cNvSpPr txBox="1"/>
          <p:nvPr/>
        </p:nvSpPr>
        <p:spPr>
          <a:xfrm>
            <a:off x="2003811" y="4392475"/>
            <a:ext cx="2387299" cy="1152128"/>
          </a:xfrm>
          <a:prstGeom prst="rect">
            <a:avLst/>
          </a:prstGeom>
          <a:solidFill>
            <a:srgbClr val="FFFF99"/>
          </a:solidFill>
          <a:ln>
            <a:solidFill>
              <a:schemeClr val="tx2"/>
            </a:solidFill>
          </a:ln>
        </p:spPr>
        <p:txBody>
          <a:bodyPr lIns="27000" tIns="27000" rIns="27000" bIns="27000" anchor="ctr"/>
          <a:lstStyle/>
          <a:p>
            <a:pPr algn="ctr">
              <a:defRPr/>
            </a:pPr>
            <a:r>
              <a:rPr lang="it-IT" sz="2000" b="1" dirty="0" smtClean="0">
                <a:solidFill>
                  <a:schemeClr val="tx1">
                    <a:lumMod val="75000"/>
                    <a:lumOff val="25000"/>
                  </a:schemeClr>
                </a:solidFill>
              </a:rPr>
              <a:t>FONDAZIONI</a:t>
            </a:r>
          </a:p>
          <a:p>
            <a:pPr algn="ctr">
              <a:defRPr/>
            </a:pPr>
            <a:r>
              <a:rPr lang="it-IT" sz="2000" b="1" dirty="0" smtClean="0">
                <a:solidFill>
                  <a:schemeClr val="tx1">
                    <a:lumMod val="75000"/>
                    <a:lumOff val="25000"/>
                  </a:schemeClr>
                </a:solidFill>
              </a:rPr>
              <a:t>n° 19</a:t>
            </a:r>
            <a:endParaRPr lang="it-IT" sz="2000" b="1" dirty="0">
              <a:solidFill>
                <a:schemeClr val="tx1">
                  <a:lumMod val="75000"/>
                  <a:lumOff val="25000"/>
                </a:schemeClr>
              </a:solidFill>
            </a:endParaRPr>
          </a:p>
        </p:txBody>
      </p:sp>
      <p:sp>
        <p:nvSpPr>
          <p:cNvPr id="17" name="CasellaDiTesto 16"/>
          <p:cNvSpPr txBox="1"/>
          <p:nvPr/>
        </p:nvSpPr>
        <p:spPr>
          <a:xfrm>
            <a:off x="2048159" y="7388271"/>
            <a:ext cx="2403038" cy="1173214"/>
          </a:xfrm>
          <a:prstGeom prst="rect">
            <a:avLst/>
          </a:prstGeom>
          <a:solidFill>
            <a:srgbClr val="FFFF99"/>
          </a:solidFill>
          <a:ln>
            <a:solidFill>
              <a:schemeClr val="tx2"/>
            </a:solidFill>
          </a:ln>
        </p:spPr>
        <p:txBody>
          <a:bodyPr lIns="27000" tIns="27000" rIns="27000" bIns="27000" anchor="ctr"/>
          <a:lstStyle/>
          <a:p>
            <a:pPr algn="ctr">
              <a:defRPr/>
            </a:pPr>
            <a:r>
              <a:rPr lang="it-IT" sz="2000" b="1" dirty="0" smtClean="0">
                <a:solidFill>
                  <a:schemeClr val="tx1">
                    <a:lumMod val="75000"/>
                    <a:lumOff val="25000"/>
                  </a:schemeClr>
                </a:solidFill>
              </a:rPr>
              <a:t>IPAB</a:t>
            </a:r>
          </a:p>
          <a:p>
            <a:pPr algn="ctr">
              <a:defRPr/>
            </a:pPr>
            <a:r>
              <a:rPr lang="it-IT" sz="2000" b="1" dirty="0" smtClean="0">
                <a:solidFill>
                  <a:schemeClr val="tx1">
                    <a:lumMod val="75000"/>
                    <a:lumOff val="25000"/>
                  </a:schemeClr>
                </a:solidFill>
              </a:rPr>
              <a:t>n°12</a:t>
            </a:r>
          </a:p>
        </p:txBody>
      </p:sp>
      <p:sp>
        <p:nvSpPr>
          <p:cNvPr id="18" name="CasellaDiTesto 17"/>
          <p:cNvSpPr txBox="1"/>
          <p:nvPr/>
        </p:nvSpPr>
        <p:spPr>
          <a:xfrm>
            <a:off x="2075677" y="5895847"/>
            <a:ext cx="2356431" cy="1141180"/>
          </a:xfrm>
          <a:prstGeom prst="rect">
            <a:avLst/>
          </a:prstGeom>
          <a:solidFill>
            <a:srgbClr val="FFFF99"/>
          </a:solidFill>
          <a:ln>
            <a:solidFill>
              <a:schemeClr val="tx2"/>
            </a:solidFill>
          </a:ln>
        </p:spPr>
        <p:txBody>
          <a:bodyPr lIns="27000" tIns="27000" rIns="27000" bIns="27000" anchor="ctr"/>
          <a:lstStyle/>
          <a:p>
            <a:pPr algn="ctr">
              <a:defRPr/>
            </a:pPr>
            <a:r>
              <a:rPr lang="it-IT" sz="2000" b="1" dirty="0" smtClean="0">
                <a:solidFill>
                  <a:schemeClr val="tx1">
                    <a:lumMod val="75000"/>
                    <a:lumOff val="25000"/>
                  </a:schemeClr>
                </a:solidFill>
              </a:rPr>
              <a:t>ISTITUZIONI</a:t>
            </a:r>
          </a:p>
          <a:p>
            <a:pPr algn="ctr">
              <a:defRPr/>
            </a:pPr>
            <a:r>
              <a:rPr lang="it-IT" sz="2000" b="1" dirty="0" smtClean="0">
                <a:solidFill>
                  <a:schemeClr val="tx1">
                    <a:lumMod val="75000"/>
                    <a:lumOff val="25000"/>
                  </a:schemeClr>
                </a:solidFill>
              </a:rPr>
              <a:t>n°5</a:t>
            </a:r>
            <a:endParaRPr lang="it-IT" sz="2000" b="1" dirty="0">
              <a:solidFill>
                <a:schemeClr val="tx1">
                  <a:lumMod val="75000"/>
                  <a:lumOff val="25000"/>
                </a:schemeClr>
              </a:solidFill>
            </a:endParaRPr>
          </a:p>
        </p:txBody>
      </p:sp>
      <p:sp>
        <p:nvSpPr>
          <p:cNvPr id="19" name="CasellaDiTesto 78"/>
          <p:cNvSpPr txBox="1">
            <a:spLocks noChangeArrowheads="1"/>
          </p:cNvSpPr>
          <p:nvPr/>
        </p:nvSpPr>
        <p:spPr bwMode="auto">
          <a:xfrm>
            <a:off x="2004612" y="1843283"/>
            <a:ext cx="2389019" cy="654467"/>
          </a:xfrm>
          <a:prstGeom prst="rect">
            <a:avLst/>
          </a:prstGeom>
          <a:solidFill>
            <a:schemeClr val="bg1">
              <a:lumMod val="75000"/>
            </a:schemeClr>
          </a:solidFill>
          <a:ln w="9525">
            <a:solidFill>
              <a:schemeClr val="tx2"/>
            </a:solidFill>
            <a:miter lim="800000"/>
            <a:headEnd/>
            <a:tailEnd/>
          </a:ln>
        </p:spPr>
        <p:txBody>
          <a:bodyPr lIns="27000" tIns="27000" rIns="27000" bIns="27000" anchor="ctr"/>
          <a:lstStyle/>
          <a:p>
            <a:pPr algn="ctr"/>
            <a:r>
              <a:rPr lang="it-IT" sz="2000" b="1" dirty="0"/>
              <a:t>Tipologia </a:t>
            </a:r>
            <a:r>
              <a:rPr lang="it-IT" sz="2000" dirty="0" smtClean="0"/>
              <a:t> </a:t>
            </a:r>
            <a:endParaRPr lang="it-IT" sz="2000" dirty="0"/>
          </a:p>
        </p:txBody>
      </p:sp>
      <p:sp>
        <p:nvSpPr>
          <p:cNvPr id="20" name="CasellaDiTesto 78"/>
          <p:cNvSpPr txBox="1">
            <a:spLocks noChangeArrowheads="1"/>
          </p:cNvSpPr>
          <p:nvPr/>
        </p:nvSpPr>
        <p:spPr bwMode="auto">
          <a:xfrm>
            <a:off x="8397831" y="7253064"/>
            <a:ext cx="2423234" cy="1152128"/>
          </a:xfrm>
          <a:prstGeom prst="rect">
            <a:avLst/>
          </a:prstGeom>
          <a:solidFill>
            <a:srgbClr val="FFFF99"/>
          </a:solidFill>
          <a:ln w="9525">
            <a:solidFill>
              <a:schemeClr val="tx2"/>
            </a:solidFill>
            <a:miter lim="800000"/>
            <a:headEnd/>
            <a:tailEnd/>
          </a:ln>
        </p:spPr>
        <p:txBody>
          <a:bodyPr lIns="27000" tIns="27000" rIns="27000" bIns="27000" anchor="ctr"/>
          <a:lstStyle/>
          <a:p>
            <a:pPr marL="342900" indent="-342900" algn="ctr"/>
            <a:r>
              <a:rPr lang="it-IT" sz="2000" b="1" dirty="0" smtClean="0">
                <a:solidFill>
                  <a:schemeClr val="tx1">
                    <a:lumMod val="75000"/>
                    <a:lumOff val="25000"/>
                  </a:schemeClr>
                </a:solidFill>
              </a:rPr>
              <a:t>Gabinetto del Sindaco</a:t>
            </a:r>
          </a:p>
        </p:txBody>
      </p:sp>
      <p:sp>
        <p:nvSpPr>
          <p:cNvPr id="21" name="CasellaDiTesto 77"/>
          <p:cNvSpPr txBox="1">
            <a:spLocks noChangeArrowheads="1"/>
          </p:cNvSpPr>
          <p:nvPr/>
        </p:nvSpPr>
        <p:spPr bwMode="auto">
          <a:xfrm>
            <a:off x="8311445" y="1844502"/>
            <a:ext cx="2448272" cy="720080"/>
          </a:xfrm>
          <a:prstGeom prst="rect">
            <a:avLst/>
          </a:prstGeom>
          <a:solidFill>
            <a:schemeClr val="bg1">
              <a:lumMod val="85000"/>
            </a:schemeClr>
          </a:solidFill>
          <a:ln w="9525">
            <a:solidFill>
              <a:schemeClr val="tx2"/>
            </a:solidFill>
            <a:miter lim="800000"/>
            <a:headEnd/>
            <a:tailEnd/>
          </a:ln>
        </p:spPr>
        <p:txBody>
          <a:bodyPr lIns="27000" tIns="27000" rIns="27000" bIns="27000" anchor="ctr"/>
          <a:lstStyle/>
          <a:p>
            <a:pPr algn="ctr"/>
            <a:r>
              <a:rPr lang="it-IT" sz="2000" b="1" dirty="0" smtClean="0"/>
              <a:t>Struttura di riferimento</a:t>
            </a:r>
            <a:endParaRPr lang="it-IT" sz="2000" b="1" dirty="0"/>
          </a:p>
        </p:txBody>
      </p:sp>
      <p:cxnSp>
        <p:nvCxnSpPr>
          <p:cNvPr id="22" name="Connettore 1 21"/>
          <p:cNvCxnSpPr>
            <a:stCxn id="15" idx="3"/>
            <a:endCxn id="34" idx="1"/>
          </p:cNvCxnSpPr>
          <p:nvPr/>
        </p:nvCxnSpPr>
        <p:spPr>
          <a:xfrm>
            <a:off x="4400581" y="3472644"/>
            <a:ext cx="3973761" cy="0"/>
          </a:xfrm>
          <a:prstGeom prst="line">
            <a:avLst/>
          </a:prstGeom>
          <a:ln w="5080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3" name="Connettore 1 22"/>
          <p:cNvCxnSpPr>
            <a:endCxn id="41" idx="1"/>
          </p:cNvCxnSpPr>
          <p:nvPr/>
        </p:nvCxnSpPr>
        <p:spPr>
          <a:xfrm flipV="1">
            <a:off x="4495876" y="4922789"/>
            <a:ext cx="3878466" cy="0"/>
          </a:xfrm>
          <a:prstGeom prst="line">
            <a:avLst/>
          </a:prstGeom>
          <a:ln w="50800">
            <a:solidFill>
              <a:schemeClr val="tx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4" name="Connettore 1 23"/>
          <p:cNvCxnSpPr/>
          <p:nvPr/>
        </p:nvCxnSpPr>
        <p:spPr>
          <a:xfrm>
            <a:off x="6955730" y="4041230"/>
            <a:ext cx="0" cy="3286290"/>
          </a:xfrm>
          <a:prstGeom prst="line">
            <a:avLst/>
          </a:prstGeom>
          <a:ln w="508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5" name="Connettore 1 24"/>
          <p:cNvCxnSpPr/>
          <p:nvPr/>
        </p:nvCxnSpPr>
        <p:spPr>
          <a:xfrm flipV="1">
            <a:off x="6955730" y="4006429"/>
            <a:ext cx="1366308" cy="13676"/>
          </a:xfrm>
          <a:prstGeom prst="line">
            <a:avLst/>
          </a:prstGeom>
          <a:ln w="508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6" name="Connettore 1 25"/>
          <p:cNvCxnSpPr/>
          <p:nvPr/>
        </p:nvCxnSpPr>
        <p:spPr>
          <a:xfrm flipV="1">
            <a:off x="6955730" y="7327520"/>
            <a:ext cx="1448887" cy="14485"/>
          </a:xfrm>
          <a:prstGeom prst="line">
            <a:avLst/>
          </a:prstGeom>
          <a:ln w="5080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27" name="CasellaDiTesto 26"/>
          <p:cNvSpPr txBox="1"/>
          <p:nvPr/>
        </p:nvSpPr>
        <p:spPr>
          <a:xfrm>
            <a:off x="10678864" y="4020105"/>
            <a:ext cx="1708906" cy="1938992"/>
          </a:xfrm>
          <a:prstGeom prst="rect">
            <a:avLst/>
          </a:prstGeom>
          <a:noFill/>
        </p:spPr>
        <p:txBody>
          <a:bodyPr wrap="square" rtlCol="0">
            <a:spAutoFit/>
          </a:bodyPr>
          <a:lstStyle/>
          <a:p>
            <a:pPr algn="ctr"/>
            <a:r>
              <a:rPr lang="it-IT" sz="2400" b="1" i="1" dirty="0" smtClean="0"/>
              <a:t>NEL 2016 SONO STATI EROGATI 26,3 M/€</a:t>
            </a:r>
            <a:endParaRPr lang="it-IT" sz="2400" b="1" i="1" dirty="0"/>
          </a:p>
        </p:txBody>
      </p:sp>
      <p:cxnSp>
        <p:nvCxnSpPr>
          <p:cNvPr id="28" name="Connettore 1 27"/>
          <p:cNvCxnSpPr/>
          <p:nvPr/>
        </p:nvCxnSpPr>
        <p:spPr>
          <a:xfrm flipV="1">
            <a:off x="4448918" y="8045152"/>
            <a:ext cx="3925424" cy="0"/>
          </a:xfrm>
          <a:prstGeom prst="line">
            <a:avLst/>
          </a:prstGeom>
          <a:ln w="5080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Connettore 1 28"/>
          <p:cNvCxnSpPr/>
          <p:nvPr/>
        </p:nvCxnSpPr>
        <p:spPr>
          <a:xfrm flipV="1">
            <a:off x="4445428" y="6473181"/>
            <a:ext cx="1365489" cy="0"/>
          </a:xfrm>
          <a:prstGeom prst="line">
            <a:avLst/>
          </a:prstGeom>
          <a:ln w="50800">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30" name="Connettore 1 29"/>
          <p:cNvCxnSpPr/>
          <p:nvPr/>
        </p:nvCxnSpPr>
        <p:spPr>
          <a:xfrm>
            <a:off x="5810918" y="6454533"/>
            <a:ext cx="30344" cy="1226287"/>
          </a:xfrm>
          <a:prstGeom prst="line">
            <a:avLst/>
          </a:prstGeom>
          <a:ln w="50800">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31" name="Connettore 1 30"/>
          <p:cNvCxnSpPr/>
          <p:nvPr/>
        </p:nvCxnSpPr>
        <p:spPr>
          <a:xfrm>
            <a:off x="5893298" y="7680820"/>
            <a:ext cx="2494035" cy="0"/>
          </a:xfrm>
          <a:prstGeom prst="line">
            <a:avLst/>
          </a:prstGeom>
          <a:ln w="50800">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34" name="CasellaDiTesto 33"/>
          <p:cNvSpPr txBox="1"/>
          <p:nvPr/>
        </p:nvSpPr>
        <p:spPr>
          <a:xfrm>
            <a:off x="8374342" y="2860576"/>
            <a:ext cx="2395968" cy="1224136"/>
          </a:xfrm>
          <a:prstGeom prst="rect">
            <a:avLst/>
          </a:prstGeom>
          <a:solidFill>
            <a:srgbClr val="FFFF99"/>
          </a:solidFill>
          <a:ln>
            <a:solidFill>
              <a:schemeClr val="tx2"/>
            </a:solidFill>
          </a:ln>
        </p:spPr>
        <p:txBody>
          <a:bodyPr lIns="27000" tIns="27000" rIns="27000" bIns="27000" anchor="ctr"/>
          <a:lstStyle>
            <a:defPPr>
              <a:defRPr lang="it-IT"/>
            </a:defPPr>
            <a:lvl1pPr algn="ctr">
              <a:defRPr sz="1100" b="1">
                <a:solidFill>
                  <a:schemeClr val="bg1"/>
                </a:solidFill>
              </a:defRPr>
            </a:lvl1pPr>
          </a:lstStyle>
          <a:p>
            <a:pPr marL="342900" indent="-342900"/>
            <a:r>
              <a:rPr lang="it-IT" sz="2000" dirty="0" smtClean="0">
                <a:solidFill>
                  <a:schemeClr val="tx1">
                    <a:lumMod val="75000"/>
                    <a:lumOff val="25000"/>
                  </a:schemeClr>
                </a:solidFill>
              </a:rPr>
              <a:t>Dipartimento</a:t>
            </a:r>
          </a:p>
          <a:p>
            <a:pPr marL="342900" indent="-342900"/>
            <a:r>
              <a:rPr lang="it-IT" sz="2000" dirty="0" smtClean="0">
                <a:solidFill>
                  <a:schemeClr val="tx1">
                    <a:lumMod val="75000"/>
                    <a:lumOff val="25000"/>
                  </a:schemeClr>
                </a:solidFill>
              </a:rPr>
              <a:t> </a:t>
            </a:r>
            <a:r>
              <a:rPr lang="it-IT" sz="2000" dirty="0">
                <a:solidFill>
                  <a:schemeClr val="tx1">
                    <a:lumMod val="75000"/>
                    <a:lumOff val="25000"/>
                  </a:schemeClr>
                </a:solidFill>
              </a:rPr>
              <a:t>Attività </a:t>
            </a:r>
            <a:r>
              <a:rPr lang="it-IT" sz="2000" dirty="0" smtClean="0">
                <a:solidFill>
                  <a:schemeClr val="tx1">
                    <a:lumMod val="75000"/>
                    <a:lumOff val="25000"/>
                  </a:schemeClr>
                </a:solidFill>
              </a:rPr>
              <a:t>Culturali e Turismo</a:t>
            </a:r>
            <a:endParaRPr lang="it-IT" sz="2000" dirty="0">
              <a:solidFill>
                <a:schemeClr val="tx1">
                  <a:lumMod val="75000"/>
                  <a:lumOff val="25000"/>
                </a:schemeClr>
              </a:solidFill>
            </a:endParaRPr>
          </a:p>
          <a:p>
            <a:pPr>
              <a:defRPr/>
            </a:pPr>
            <a:endParaRPr lang="it-IT" sz="825" dirty="0">
              <a:solidFill>
                <a:schemeClr val="tx1">
                  <a:lumMod val="75000"/>
                  <a:lumOff val="25000"/>
                </a:schemeClr>
              </a:solidFill>
            </a:endParaRPr>
          </a:p>
        </p:txBody>
      </p:sp>
      <p:sp>
        <p:nvSpPr>
          <p:cNvPr id="41" name="CasellaDiTesto 40"/>
          <p:cNvSpPr txBox="1"/>
          <p:nvPr/>
        </p:nvSpPr>
        <p:spPr>
          <a:xfrm>
            <a:off x="8374342" y="4346725"/>
            <a:ext cx="2387299" cy="1152128"/>
          </a:xfrm>
          <a:prstGeom prst="rect">
            <a:avLst/>
          </a:prstGeom>
          <a:solidFill>
            <a:srgbClr val="FFFF99"/>
          </a:solidFill>
          <a:ln>
            <a:solidFill>
              <a:schemeClr val="tx2"/>
            </a:solidFill>
          </a:ln>
        </p:spPr>
        <p:txBody>
          <a:bodyPr lIns="27000" tIns="27000" rIns="27000" bIns="27000" anchor="ctr"/>
          <a:lstStyle/>
          <a:p>
            <a:pPr algn="ctr">
              <a:defRPr/>
            </a:pPr>
            <a:r>
              <a:rPr lang="it-IT" sz="2000" b="1" dirty="0" smtClean="0">
                <a:solidFill>
                  <a:schemeClr val="tx1">
                    <a:lumMod val="75000"/>
                    <a:lumOff val="25000"/>
                  </a:schemeClr>
                </a:solidFill>
              </a:rPr>
              <a:t>Dipartimento </a:t>
            </a:r>
          </a:p>
          <a:p>
            <a:pPr algn="ctr">
              <a:defRPr/>
            </a:pPr>
            <a:r>
              <a:rPr lang="it-IT" sz="2000" b="1" dirty="0" smtClean="0">
                <a:solidFill>
                  <a:schemeClr val="tx1">
                    <a:lumMod val="75000"/>
                    <a:lumOff val="25000"/>
                  </a:schemeClr>
                </a:solidFill>
              </a:rPr>
              <a:t>Partecipazioni</a:t>
            </a:r>
          </a:p>
        </p:txBody>
      </p:sp>
      <p:sp>
        <p:nvSpPr>
          <p:cNvPr id="44" name="CasellaDiTesto 43"/>
          <p:cNvSpPr txBox="1"/>
          <p:nvPr/>
        </p:nvSpPr>
        <p:spPr>
          <a:xfrm>
            <a:off x="8387953" y="5872861"/>
            <a:ext cx="2387299" cy="1152128"/>
          </a:xfrm>
          <a:prstGeom prst="rect">
            <a:avLst/>
          </a:prstGeom>
          <a:solidFill>
            <a:srgbClr val="FFFF99"/>
          </a:solidFill>
          <a:ln>
            <a:solidFill>
              <a:schemeClr val="tx2"/>
            </a:solidFill>
          </a:ln>
        </p:spPr>
        <p:txBody>
          <a:bodyPr lIns="27000" tIns="27000" rIns="27000" bIns="27000" anchor="ctr"/>
          <a:lstStyle/>
          <a:p>
            <a:pPr marL="342900" indent="-342900" algn="ctr"/>
            <a:r>
              <a:rPr lang="it-IT" sz="2000" b="1" dirty="0">
                <a:solidFill>
                  <a:schemeClr val="tx1">
                    <a:lumMod val="75000"/>
                    <a:lumOff val="25000"/>
                  </a:schemeClr>
                </a:solidFill>
              </a:rPr>
              <a:t>Sovrintendenza ai beni culturali</a:t>
            </a:r>
          </a:p>
        </p:txBody>
      </p:sp>
      <p:cxnSp>
        <p:nvCxnSpPr>
          <p:cNvPr id="45" name="Connettore 1 44"/>
          <p:cNvCxnSpPr/>
          <p:nvPr/>
        </p:nvCxnSpPr>
        <p:spPr>
          <a:xfrm flipV="1">
            <a:off x="6969262" y="6432010"/>
            <a:ext cx="1366308" cy="13676"/>
          </a:xfrm>
          <a:prstGeom prst="line">
            <a:avLst/>
          </a:prstGeom>
          <a:ln w="5080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2" name="Titolo 2"/>
          <p:cNvSpPr txBox="1">
            <a:spLocks/>
          </p:cNvSpPr>
          <p:nvPr/>
        </p:nvSpPr>
        <p:spPr bwMode="auto">
          <a:xfrm>
            <a:off x="767644" y="124272"/>
            <a:ext cx="11553168" cy="905191"/>
          </a:xfrm>
          <a:prstGeom prst="rect">
            <a:avLst/>
          </a:prstGeom>
          <a:ln w="12700">
            <a:miter lim="400000"/>
          </a:ln>
          <a:extLst/>
        </p:spPr>
        <p:txBody>
          <a:bodyPr lIns="0" tIns="0" rIns="0" bIns="0" anchor="b">
            <a:normAutofit fontScale="82500" lnSpcReduction="10000"/>
          </a:bodyPr>
          <a:lstStyle>
            <a:lvl1pPr defTabSz="1300480">
              <a:lnSpc>
                <a:spcPct val="105999"/>
              </a:lnSpc>
              <a:defRPr sz="3400" b="1">
                <a:solidFill>
                  <a:schemeClr val="accent3"/>
                </a:solidFill>
                <a:latin typeface="Verdana"/>
                <a:ea typeface="Verdana"/>
                <a:cs typeface="Verdana"/>
                <a:sym typeface="Verdana"/>
              </a:defRPr>
            </a:lvl1pPr>
            <a:lvl2pPr>
              <a:defRPr sz="8000"/>
            </a:lvl2pPr>
            <a:lvl3pPr>
              <a:defRPr sz="8000"/>
            </a:lvl3pPr>
            <a:lvl4pPr>
              <a:defRPr sz="8000"/>
            </a:lvl4pPr>
            <a:lvl5pPr>
              <a:defRPr sz="8000"/>
            </a:lvl5pPr>
            <a:lvl6pPr>
              <a:defRPr sz="8000"/>
            </a:lvl6pPr>
            <a:lvl7pPr>
              <a:defRPr sz="8000"/>
            </a:lvl7pPr>
            <a:lvl8pPr>
              <a:defRPr sz="8000"/>
            </a:lvl8pPr>
            <a:lvl9pPr>
              <a:defRPr sz="8000"/>
            </a:lvl9pPr>
          </a:lstStyle>
          <a:p>
            <a:r>
              <a:rPr lang="it-IT" dirty="0">
                <a:solidFill>
                  <a:srgbClr val="FFC000"/>
                </a:solidFill>
              </a:rPr>
              <a:t>QUADRO </a:t>
            </a:r>
            <a:r>
              <a:rPr lang="it-IT" dirty="0" smtClean="0">
                <a:solidFill>
                  <a:srgbClr val="FFC000"/>
                </a:solidFill>
              </a:rPr>
              <a:t>DEGLI ENTI PARTECIPATI</a:t>
            </a:r>
          </a:p>
          <a:p>
            <a:r>
              <a:rPr lang="it-IT" dirty="0" smtClean="0">
                <a:solidFill>
                  <a:srgbClr val="FFC000"/>
                </a:solidFill>
              </a:rPr>
              <a:t>Da riorganizzare a cura dell’Assessorato Partecipazioni</a:t>
            </a:r>
            <a:endParaRPr lang="it-IT" dirty="0">
              <a:solidFill>
                <a:srgbClr val="FFC000"/>
              </a:solidFill>
            </a:endParaRPr>
          </a:p>
        </p:txBody>
      </p:sp>
    </p:spTree>
    <p:extLst>
      <p:ext uri="{BB962C8B-B14F-4D97-AF65-F5344CB8AC3E}">
        <p14:creationId xmlns:p14="http://schemas.microsoft.com/office/powerpoint/2010/main" val="39133530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QUALE ROMA VOGLIAMO </a:t>
            </a:r>
            <a:br>
              <a:rPr lang="it-IT" b="1" dirty="0" smtClean="0">
                <a:solidFill>
                  <a:srgbClr val="FFC000"/>
                </a:solidFill>
              </a:rPr>
            </a:br>
            <a:r>
              <a:rPr lang="it-IT" b="1" dirty="0" smtClean="0">
                <a:solidFill>
                  <a:srgbClr val="FFC000"/>
                </a:solidFill>
              </a:rPr>
              <a:t>RCM – Roma Capital Mundi… un buon inizio</a:t>
            </a:r>
            <a:endParaRPr lang="it-IT" dirty="0"/>
          </a:p>
        </p:txBody>
      </p:sp>
      <p:sp>
        <p:nvSpPr>
          <p:cNvPr id="5" name="Segnaposto contenuto 5"/>
          <p:cNvSpPr txBox="1">
            <a:spLocks/>
          </p:cNvSpPr>
          <p:nvPr/>
        </p:nvSpPr>
        <p:spPr>
          <a:xfrm>
            <a:off x="5585054" y="1636440"/>
            <a:ext cx="7182042" cy="71287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None/>
            </a:pPr>
            <a:r>
              <a:rPr lang="it-IT" sz="1600" b="1" i="1" dirty="0">
                <a:solidFill>
                  <a:srgbClr val="C00000"/>
                </a:solidFill>
              </a:rPr>
              <a:t>Solo alcuni cenni ed esempi di progetti ed idee in elaborazione di RCM  </a:t>
            </a:r>
            <a:endParaRPr lang="it-IT" sz="1600" dirty="0">
              <a:solidFill>
                <a:srgbClr val="C00000"/>
              </a:solidFill>
            </a:endParaRPr>
          </a:p>
          <a:p>
            <a:pPr marL="0" indent="0" algn="just">
              <a:buNone/>
            </a:pPr>
            <a:r>
              <a:rPr lang="it-IT" sz="1200" i="1" dirty="0"/>
              <a:t>ma non voglio togliere spazio alla Nostra Sindaca per quando sarà pronto e vorrà </a:t>
            </a:r>
            <a:r>
              <a:rPr lang="it-IT" sz="1200" i="1" dirty="0" smtClean="0"/>
              <a:t>presentarlo</a:t>
            </a:r>
            <a:endParaRPr lang="it-IT" sz="1200" dirty="0"/>
          </a:p>
          <a:p>
            <a:pPr lvl="0" algn="just"/>
            <a:r>
              <a:rPr lang="it-IT" sz="1400" b="1" u="sng" dirty="0" smtClean="0">
                <a:solidFill>
                  <a:srgbClr val="C00000"/>
                </a:solidFill>
              </a:rPr>
              <a:t>1-BELLA </a:t>
            </a:r>
            <a:r>
              <a:rPr lang="it-IT" sz="1400" b="1" u="sng" dirty="0">
                <a:solidFill>
                  <a:srgbClr val="C00000"/>
                </a:solidFill>
              </a:rPr>
              <a:t>ROMA </a:t>
            </a:r>
            <a:r>
              <a:rPr lang="it-IT" sz="1400" b="1" dirty="0"/>
              <a:t>- Ripristino &amp; Rispetto delle Regole e della Legalità…Zero Tolleranza ?!…</a:t>
            </a:r>
            <a:endParaRPr lang="it-IT" sz="1400" dirty="0"/>
          </a:p>
          <a:p>
            <a:pPr lvl="0" algn="just"/>
            <a:r>
              <a:rPr lang="it-IT" sz="1400" b="1" u="sng" dirty="0" smtClean="0">
                <a:solidFill>
                  <a:srgbClr val="C00000"/>
                </a:solidFill>
              </a:rPr>
              <a:t>2-STRADE </a:t>
            </a:r>
            <a:r>
              <a:rPr lang="it-IT" sz="1400" b="1" u="sng" dirty="0">
                <a:solidFill>
                  <a:srgbClr val="C00000"/>
                </a:solidFill>
              </a:rPr>
              <a:t>SICURE</a:t>
            </a:r>
            <a:r>
              <a:rPr lang="it-IT" sz="1400" b="1" dirty="0"/>
              <a:t>: MONITORAGGIO e SISTEMAZIONE dei 8.600 Km di Strade, segnalando buche, disordini impattanti intorno ai cassonetti delle immondizie e Oasi/Isole/Domus Ecologiche…</a:t>
            </a:r>
            <a:endParaRPr lang="it-IT" sz="1400" dirty="0"/>
          </a:p>
          <a:p>
            <a:pPr lvl="0" algn="just"/>
            <a:r>
              <a:rPr lang="it-IT" sz="1400" b="1" u="sng" dirty="0" smtClean="0">
                <a:solidFill>
                  <a:srgbClr val="C00000"/>
                </a:solidFill>
              </a:rPr>
              <a:t>3-BEST </a:t>
            </a:r>
            <a:r>
              <a:rPr lang="it-IT" sz="1400" b="1" u="sng" dirty="0">
                <a:solidFill>
                  <a:srgbClr val="C00000"/>
                </a:solidFill>
              </a:rPr>
              <a:t>TAXI</a:t>
            </a:r>
            <a:r>
              <a:rPr lang="it-IT" sz="1400" b="1" dirty="0">
                <a:solidFill>
                  <a:srgbClr val="C00000"/>
                </a:solidFill>
              </a:rPr>
              <a:t> </a:t>
            </a:r>
            <a:r>
              <a:rPr lang="it-IT" sz="1400" b="1" dirty="0"/>
              <a:t>- Formazione dei Tassisti trasformandoli in Ambasciatori di Roma). </a:t>
            </a:r>
            <a:r>
              <a:rPr lang="it-IT" sz="1400" dirty="0"/>
              <a:t>Sono il primo contatto, gli ambasciatori dei visitatori e turisti che arrivano in città….</a:t>
            </a:r>
          </a:p>
          <a:p>
            <a:pPr lvl="0" algn="just"/>
            <a:r>
              <a:rPr lang="it-IT" sz="1400" b="1" u="sng" dirty="0" smtClean="0">
                <a:solidFill>
                  <a:srgbClr val="C00000"/>
                </a:solidFill>
              </a:rPr>
              <a:t>4-EASY </a:t>
            </a:r>
            <a:r>
              <a:rPr lang="it-IT" sz="1400" b="1" u="sng" dirty="0">
                <a:solidFill>
                  <a:srgbClr val="C00000"/>
                </a:solidFill>
              </a:rPr>
              <a:t>ROMA </a:t>
            </a:r>
            <a:r>
              <a:rPr lang="it-IT" sz="1400" b="1" dirty="0"/>
              <a:t>- Come coniugare mobilità e turismo culturale, </a:t>
            </a:r>
            <a:r>
              <a:rPr lang="it-IT" sz="1400" b="1" dirty="0" err="1"/>
              <a:t>flat</a:t>
            </a:r>
            <a:r>
              <a:rPr lang="it-IT" sz="1400" b="1" dirty="0"/>
              <a:t> screen interattivi (Centro Storico), sugli Autobus, Tram, Metrò e sui TAXI …….</a:t>
            </a:r>
            <a:endParaRPr lang="it-IT" sz="1400" dirty="0"/>
          </a:p>
          <a:p>
            <a:pPr algn="just"/>
            <a:r>
              <a:rPr lang="it-IT" sz="1400" b="1" u="sng" dirty="0">
                <a:solidFill>
                  <a:srgbClr val="C00000"/>
                </a:solidFill>
              </a:rPr>
              <a:t>11 – ROMA PIU’ &amp; MENO</a:t>
            </a:r>
            <a:r>
              <a:rPr lang="it-IT" sz="1400" b="1" u="sng" dirty="0"/>
              <a:t>: </a:t>
            </a:r>
            <a:r>
              <a:rPr lang="it-IT" sz="1400" b="1" dirty="0"/>
              <a:t>Club “Roma Più &amp; Meno” PIU'</a:t>
            </a:r>
            <a:r>
              <a:rPr lang="it-IT" sz="1400" dirty="0"/>
              <a:t> imprese, più lavoro, più reddito, più servizi (ambiente, trasporti, casa e sociale) - </a:t>
            </a:r>
            <a:r>
              <a:rPr lang="it-IT" sz="1400" b="1" dirty="0"/>
              <a:t>MENO</a:t>
            </a:r>
            <a:r>
              <a:rPr lang="it-IT" sz="1400" dirty="0"/>
              <a:t> tasse, meno burocrazia, meno delinquenza, meno disoccupazione, meno poveri....</a:t>
            </a:r>
          </a:p>
          <a:p>
            <a:pPr algn="just"/>
            <a:r>
              <a:rPr lang="it-IT" sz="1400" b="1" u="sng" dirty="0">
                <a:solidFill>
                  <a:srgbClr val="C00000"/>
                </a:solidFill>
              </a:rPr>
              <a:t>15- ZERO TAX</a:t>
            </a:r>
            <a:r>
              <a:rPr lang="it-IT" sz="1400" b="1" u="sng" dirty="0"/>
              <a:t>, 3-5-7 anni di TAX HOLIDAY</a:t>
            </a:r>
            <a:r>
              <a:rPr lang="it-IT" sz="1400" b="1" dirty="0"/>
              <a:t>, abbassamento delle Tasse, di pertinenza del Comune, per tutta una serie </a:t>
            </a:r>
            <a:r>
              <a:rPr lang="it-IT" sz="1400" dirty="0"/>
              <a:t>di iniziative imprenditoriali che dovremmo individuare e/o in accordo con il Governo Nazionale, studiando una serie di misure che dovranno</a:t>
            </a:r>
            <a:r>
              <a:rPr lang="it-IT" sz="1400" b="1" dirty="0"/>
              <a:t> ANIMARE, FACILITARE una crescita imprenditoriale nella Capitale come TEST per la Nazione….</a:t>
            </a:r>
            <a:endParaRPr lang="it-IT" sz="1400" dirty="0"/>
          </a:p>
          <a:p>
            <a:pPr algn="just"/>
            <a:r>
              <a:rPr lang="it-IT" sz="1400" b="1" u="sng" dirty="0">
                <a:solidFill>
                  <a:srgbClr val="C00000"/>
                </a:solidFill>
              </a:rPr>
              <a:t>22b- ROMA ENERGETICAMENTE AUTOSOSTENIBILE</a:t>
            </a:r>
            <a:r>
              <a:rPr lang="it-IT" sz="1400" b="1" u="sng" dirty="0"/>
              <a:t> la RETE di ACEA</a:t>
            </a:r>
            <a:r>
              <a:rPr lang="it-IT" sz="1400" b="1" dirty="0"/>
              <a:t>: </a:t>
            </a:r>
            <a:r>
              <a:rPr lang="it-IT" sz="1400" dirty="0"/>
              <a:t>tutta la rete elettrica e di potenza sarà portata dagli attuali 3kw a 10kw in pochi anni nell’80% delle abitazioni...dal 2017 verrà avviata la installazione di colonnine in moltissime aree di sosta e parcheggi dove i cittadini possano ricaricare l'auto elettrica ….</a:t>
            </a:r>
          </a:p>
          <a:p>
            <a:pPr algn="just"/>
            <a:r>
              <a:rPr lang="it-IT" sz="1400" b="1" dirty="0">
                <a:solidFill>
                  <a:srgbClr val="C00000"/>
                </a:solidFill>
              </a:rPr>
              <a:t>36-ORNATO PUBBLICO: Buoni e Cattivi, Belli e Brutti, Ordinati e Disordinati</a:t>
            </a:r>
            <a:r>
              <a:rPr lang="it-IT" sz="1400" dirty="0">
                <a:solidFill>
                  <a:srgbClr val="C00000"/>
                </a:solidFill>
              </a:rPr>
              <a:t> </a:t>
            </a:r>
            <a:r>
              <a:rPr lang="it-IT" sz="1400" dirty="0"/>
              <a:t>un nuovo premio della </a:t>
            </a:r>
            <a:r>
              <a:rPr lang="it-IT" sz="1400" dirty="0" smtClean="0"/>
              <a:t>Sindaca </a:t>
            </a:r>
            <a:r>
              <a:rPr lang="it-IT" sz="1400" dirty="0"/>
              <a:t>che incentiverà e darà importanza sociale alla difesa dell’ambiente, del paesaggio e dell’ornato pubblico</a:t>
            </a:r>
          </a:p>
          <a:p>
            <a:pPr algn="just"/>
            <a:r>
              <a:rPr lang="it-IT" sz="1400" b="1" dirty="0">
                <a:solidFill>
                  <a:srgbClr val="C00000"/>
                </a:solidFill>
              </a:rPr>
              <a:t>37-L’INDUSTRIA RESTAURA L’AMBIENTE</a:t>
            </a:r>
            <a:r>
              <a:rPr lang="it-IT" sz="1400" b="1" dirty="0"/>
              <a:t>: Il restauro, recupero e ripristino dell’Ambiente e del Paesaggio. </a:t>
            </a:r>
            <a:r>
              <a:rPr lang="it-IT" sz="1400" dirty="0"/>
              <a:t>Un progetto da concordare con le associazioni imprenditoriali con degli sgravi e facilitazioni per chi mitigherà l’impatto di fabbriche o costruzioni impattanti nel paesaggio</a:t>
            </a:r>
          </a:p>
          <a:p>
            <a:pPr marL="0" indent="0" algn="just">
              <a:buNone/>
            </a:pPr>
            <a:r>
              <a:rPr lang="it-IT" sz="1400" dirty="0"/>
              <a:t> </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24</a:t>
            </a:fld>
            <a:endParaRPr lang="it-IT" dirty="0"/>
          </a:p>
        </p:txBody>
      </p:sp>
      <p:sp>
        <p:nvSpPr>
          <p:cNvPr id="7" name="Segnaposto contenuto 4"/>
          <p:cNvSpPr txBox="1">
            <a:spLocks noGrp="1"/>
          </p:cNvSpPr>
          <p:nvPr>
            <p:ph type="body" idx="1"/>
          </p:nvPr>
        </p:nvSpPr>
        <p:spPr>
          <a:xfrm>
            <a:off x="309712" y="1636440"/>
            <a:ext cx="5328592" cy="772199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600" b="1" u="sng" dirty="0">
                <a:solidFill>
                  <a:srgbClr val="C00000"/>
                </a:solidFill>
                <a:effectLst>
                  <a:outerShdw blurRad="38100" dist="38100" dir="2700000" algn="tl">
                    <a:srgbClr val="000000">
                      <a:alpha val="43137"/>
                    </a:srgbClr>
                  </a:outerShdw>
                </a:effectLst>
              </a:rPr>
              <a:t>RCM – ROMA  CAPITAL  MUNDI</a:t>
            </a:r>
            <a:r>
              <a:rPr lang="it-IT" sz="2600" b="1" dirty="0">
                <a:solidFill>
                  <a:srgbClr val="C00000"/>
                </a:solidFill>
                <a:effectLst>
                  <a:outerShdw blurRad="38100" dist="38100" dir="2700000" algn="tl">
                    <a:srgbClr val="000000">
                      <a:alpha val="43137"/>
                    </a:srgbClr>
                  </a:outerShdw>
                </a:effectLst>
              </a:rPr>
              <a:t> </a:t>
            </a:r>
            <a:endParaRPr lang="it-IT" sz="2600" dirty="0">
              <a:solidFill>
                <a:srgbClr val="C00000"/>
              </a:solidFill>
              <a:effectLst>
                <a:outerShdw blurRad="38100" dist="38100" dir="2700000" algn="tl">
                  <a:srgbClr val="000000">
                    <a:alpha val="43137"/>
                  </a:srgbClr>
                </a:outerShdw>
              </a:effectLst>
            </a:endParaRPr>
          </a:p>
          <a:p>
            <a:pPr marL="0" indent="0">
              <a:buNone/>
            </a:pPr>
            <a:r>
              <a:rPr lang="it-IT" sz="1800" i="1" dirty="0"/>
              <a:t>(</a:t>
            </a:r>
            <a:r>
              <a:rPr lang="it-IT" sz="1800" b="1" i="1" dirty="0"/>
              <a:t>ROMA</a:t>
            </a:r>
            <a:r>
              <a:rPr lang="it-IT" sz="1800" i="1" dirty="0"/>
              <a:t>: l’italianità; </a:t>
            </a:r>
            <a:r>
              <a:rPr lang="it-IT" sz="1800" b="1" i="1" dirty="0"/>
              <a:t>CAPITAL</a:t>
            </a:r>
            <a:r>
              <a:rPr lang="it-IT" sz="1800" i="1" dirty="0"/>
              <a:t> l’internazionalità-inglese; </a:t>
            </a:r>
            <a:r>
              <a:rPr lang="it-IT" sz="1800" b="1" i="1" dirty="0"/>
              <a:t>MUNDI</a:t>
            </a:r>
            <a:r>
              <a:rPr lang="it-IT" sz="1800" i="1" dirty="0"/>
              <a:t> la Cultura latina)</a:t>
            </a:r>
            <a:endParaRPr lang="it-IT" sz="1800" dirty="0"/>
          </a:p>
          <a:p>
            <a:pPr marL="0" indent="0">
              <a:buNone/>
            </a:pPr>
            <a:r>
              <a:rPr lang="it-IT" sz="1800" i="1" dirty="0"/>
              <a:t> </a:t>
            </a:r>
            <a:endParaRPr lang="it-IT" sz="1800" dirty="0"/>
          </a:p>
          <a:p>
            <a:pPr marL="0" indent="0">
              <a:buNone/>
            </a:pPr>
            <a:r>
              <a:rPr lang="en-GB" sz="2300" b="1" i="1" dirty="0" smtClean="0">
                <a:solidFill>
                  <a:srgbClr val="C00000"/>
                </a:solidFill>
                <a:effectLst>
                  <a:outerShdw blurRad="38100" dist="38100" dir="2700000" algn="tl">
                    <a:srgbClr val="000000">
                      <a:alpha val="43137"/>
                    </a:srgbClr>
                  </a:outerShdw>
                </a:effectLst>
              </a:rPr>
              <a:t>Il FUTURO di </a:t>
            </a:r>
            <a:r>
              <a:rPr lang="en-GB" sz="2300" b="1" i="1" dirty="0">
                <a:solidFill>
                  <a:srgbClr val="C00000"/>
                </a:solidFill>
                <a:effectLst>
                  <a:outerShdw blurRad="38100" dist="38100" dir="2700000" algn="tl">
                    <a:srgbClr val="000000">
                      <a:alpha val="43137"/>
                    </a:srgbClr>
                  </a:outerShdw>
                </a:effectLst>
              </a:rPr>
              <a:t>ROMA</a:t>
            </a:r>
            <a:r>
              <a:rPr lang="en-GB" sz="2300" dirty="0">
                <a:solidFill>
                  <a:srgbClr val="C00000"/>
                </a:solidFill>
                <a:effectLst>
                  <a:outerShdw blurRad="38100" dist="38100" dir="2700000" algn="tl">
                    <a:srgbClr val="000000">
                      <a:alpha val="43137"/>
                    </a:srgbClr>
                  </a:outerShdw>
                </a:effectLst>
              </a:rPr>
              <a:t> </a:t>
            </a:r>
            <a:endParaRPr lang="it-IT" sz="2300" dirty="0">
              <a:solidFill>
                <a:srgbClr val="C00000"/>
              </a:solidFill>
              <a:effectLst>
                <a:outerShdw blurRad="38100" dist="38100" dir="2700000" algn="tl">
                  <a:srgbClr val="000000">
                    <a:alpha val="43137"/>
                  </a:srgbClr>
                </a:outerShdw>
              </a:effectLst>
            </a:endParaRPr>
          </a:p>
          <a:p>
            <a:pPr marL="0" indent="0">
              <a:buNone/>
            </a:pPr>
            <a:r>
              <a:rPr lang="en-GB" sz="1800" b="1" i="1" dirty="0" smtClean="0"/>
              <a:t>Living</a:t>
            </a:r>
            <a:r>
              <a:rPr lang="en-GB" sz="1800" b="1" i="1" dirty="0"/>
              <a:t>… Moving… Studying</a:t>
            </a:r>
            <a:r>
              <a:rPr lang="en-GB" sz="1800" b="1" i="1" dirty="0" smtClean="0"/>
              <a:t>…</a:t>
            </a:r>
            <a:r>
              <a:rPr lang="en-GB" sz="1800" b="1" i="1" dirty="0"/>
              <a:t> Working… Enjoy </a:t>
            </a:r>
            <a:endParaRPr lang="it-IT" sz="1800" dirty="0"/>
          </a:p>
          <a:p>
            <a:pPr marL="0" indent="0">
              <a:buNone/>
            </a:pPr>
            <a:r>
              <a:rPr lang="it-IT" sz="1400" b="1" i="1" u="sng" dirty="0"/>
              <a:t>(Vivere…. Muoversi… Studiare… Lavorare …. Divertirsi</a:t>
            </a:r>
            <a:r>
              <a:rPr lang="it-IT" sz="1400" b="1" i="1" u="sng" dirty="0" smtClean="0"/>
              <a:t>……</a:t>
            </a:r>
            <a:r>
              <a:rPr lang="it-IT" sz="1400" b="1" i="1" dirty="0" smtClean="0"/>
              <a:t>)</a:t>
            </a:r>
            <a:r>
              <a:rPr lang="it-IT" sz="1800" b="1" i="1" dirty="0"/>
              <a:t> </a:t>
            </a:r>
            <a:endParaRPr lang="it-IT" sz="1800" dirty="0"/>
          </a:p>
          <a:p>
            <a:pPr marL="0" indent="0">
              <a:buNone/>
            </a:pPr>
            <a:r>
              <a:rPr lang="it-IT" sz="1800" b="1" dirty="0"/>
              <a:t> </a:t>
            </a:r>
            <a:endParaRPr lang="it-IT" sz="1800" dirty="0"/>
          </a:p>
          <a:p>
            <a:pPr marL="0" indent="0">
              <a:buNone/>
            </a:pPr>
            <a:r>
              <a:rPr lang="it-IT" sz="1800" b="1" dirty="0">
                <a:solidFill>
                  <a:srgbClr val="C00000"/>
                </a:solidFill>
                <a:effectLst>
                  <a:outerShdw blurRad="38100" dist="38100" dir="2700000" algn="tl">
                    <a:srgbClr val="000000">
                      <a:alpha val="43137"/>
                    </a:srgbClr>
                  </a:outerShdw>
                </a:effectLst>
              </a:rPr>
              <a:t>UN PROGETTO CHE PROIETTERA’ ROMA A RITORNARE CAPITALE DEL MONDO</a:t>
            </a:r>
            <a:endParaRPr lang="it-IT" sz="1800" dirty="0">
              <a:solidFill>
                <a:srgbClr val="C00000"/>
              </a:solidFill>
              <a:effectLst>
                <a:outerShdw blurRad="38100" dist="38100" dir="2700000" algn="tl">
                  <a:srgbClr val="000000">
                    <a:alpha val="43137"/>
                  </a:srgbClr>
                </a:outerShdw>
              </a:effectLst>
            </a:endParaRPr>
          </a:p>
          <a:p>
            <a:pPr marL="0" indent="0">
              <a:buNone/>
            </a:pPr>
            <a:r>
              <a:rPr lang="it-IT" sz="1800" i="1" dirty="0"/>
              <a:t>non solo in storia e cultura… ma facendo diventare i quasi 1300 </a:t>
            </a:r>
            <a:r>
              <a:rPr lang="it-IT" sz="1800" i="1" dirty="0" smtClean="0"/>
              <a:t>Km </a:t>
            </a:r>
            <a:r>
              <a:rPr lang="it-IT" sz="1800" i="1" dirty="0"/>
              <a:t>del nostro </a:t>
            </a:r>
            <a:r>
              <a:rPr lang="it-IT" sz="1800" i="1" dirty="0" smtClean="0"/>
              <a:t>comune un ECOSISTEMA </a:t>
            </a:r>
            <a:endParaRPr lang="it-IT" sz="1800" dirty="0"/>
          </a:p>
          <a:p>
            <a:pPr marL="0" indent="0">
              <a:buNone/>
            </a:pPr>
            <a:r>
              <a:rPr lang="it-IT" sz="1800" b="1" i="1" dirty="0" smtClean="0">
                <a:solidFill>
                  <a:srgbClr val="C00000"/>
                </a:solidFill>
                <a:effectLst>
                  <a:outerShdw blurRad="38100" dist="38100" dir="2700000" algn="tl">
                    <a:srgbClr val="000000">
                      <a:alpha val="43137"/>
                    </a:srgbClr>
                  </a:outerShdw>
                </a:effectLst>
              </a:rPr>
              <a:t>una </a:t>
            </a:r>
            <a:r>
              <a:rPr lang="it-IT" sz="1800" b="1" i="1" dirty="0" err="1">
                <a:solidFill>
                  <a:srgbClr val="C00000"/>
                </a:solidFill>
                <a:effectLst>
                  <a:outerShdw blurRad="38100" dist="38100" dir="2700000" algn="tl">
                    <a:srgbClr val="000000">
                      <a:alpha val="43137"/>
                    </a:srgbClr>
                  </a:outerShdw>
                </a:effectLst>
              </a:rPr>
              <a:t>Silicon</a:t>
            </a:r>
            <a:r>
              <a:rPr lang="it-IT" sz="1800" b="1" i="1" dirty="0">
                <a:solidFill>
                  <a:srgbClr val="C00000"/>
                </a:solidFill>
                <a:effectLst>
                  <a:outerShdw blurRad="38100" dist="38100" dir="2700000" algn="tl">
                    <a:srgbClr val="000000">
                      <a:alpha val="43137"/>
                    </a:srgbClr>
                  </a:outerShdw>
                </a:effectLst>
              </a:rPr>
              <a:t> Valley del 3° millennio </a:t>
            </a:r>
            <a:r>
              <a:rPr lang="it-IT" sz="1800" i="1" dirty="0">
                <a:solidFill>
                  <a:srgbClr val="C00000"/>
                </a:solidFill>
                <a:effectLst>
                  <a:outerShdw blurRad="38100" dist="38100" dir="2700000" algn="tl">
                    <a:srgbClr val="000000">
                      <a:alpha val="43137"/>
                    </a:srgbClr>
                  </a:outerShdw>
                </a:effectLst>
              </a:rPr>
              <a:t> </a:t>
            </a:r>
            <a:endParaRPr lang="it-IT" sz="1800" dirty="0">
              <a:solidFill>
                <a:srgbClr val="C00000"/>
              </a:solidFill>
              <a:effectLst>
                <a:outerShdw blurRad="38100" dist="38100" dir="2700000" algn="tl">
                  <a:srgbClr val="000000">
                    <a:alpha val="43137"/>
                  </a:srgbClr>
                </a:outerShdw>
              </a:effectLst>
            </a:endParaRPr>
          </a:p>
          <a:p>
            <a:pPr marL="0" indent="0">
              <a:buNone/>
            </a:pPr>
            <a:r>
              <a:rPr lang="it-IT" sz="1800" i="1" dirty="0"/>
              <a:t>un crogiolo, un’</a:t>
            </a:r>
            <a:r>
              <a:rPr lang="it-IT" sz="1800" i="1" dirty="0" err="1"/>
              <a:t>Hubb</a:t>
            </a:r>
            <a:r>
              <a:rPr lang="it-IT" sz="1800" i="1" dirty="0"/>
              <a:t> e regione di alta formazione, di aziende avanzate e innovative -Avio-Space, Media &amp; Telecommunication, </a:t>
            </a:r>
            <a:r>
              <a:rPr lang="it-IT" sz="1800" i="1" dirty="0" smtClean="0"/>
              <a:t>Intelligenza Artificiale, Services </a:t>
            </a:r>
            <a:r>
              <a:rPr lang="it-IT" sz="1800" i="1" dirty="0"/>
              <a:t>Network, </a:t>
            </a:r>
            <a:r>
              <a:rPr lang="it-IT" sz="1800" dirty="0" err="1"/>
              <a:t>Sustainable</a:t>
            </a:r>
            <a:r>
              <a:rPr lang="it-IT" sz="1800" dirty="0"/>
              <a:t> and </a:t>
            </a:r>
            <a:r>
              <a:rPr lang="it-IT" sz="1800" dirty="0" err="1"/>
              <a:t>Renewable</a:t>
            </a:r>
            <a:r>
              <a:rPr lang="it-IT" sz="1800" i="1" dirty="0"/>
              <a:t> Energy, Eco-Green Development…, di Incubatori d’impresa, di Angel &amp; Venture </a:t>
            </a:r>
            <a:r>
              <a:rPr lang="it-IT" sz="1800" i="1" dirty="0" err="1"/>
              <a:t>Capitalists</a:t>
            </a:r>
            <a:r>
              <a:rPr lang="it-IT" sz="1800" i="1" dirty="0"/>
              <a:t> </a:t>
            </a:r>
            <a:r>
              <a:rPr lang="it-IT" sz="1800" i="1" dirty="0" err="1"/>
              <a:t>ecc</a:t>
            </a:r>
            <a:r>
              <a:rPr lang="it-IT" sz="1800" i="1" dirty="0"/>
              <a:t> …</a:t>
            </a:r>
            <a:endParaRPr lang="it-IT" sz="1800" dirty="0"/>
          </a:p>
          <a:p>
            <a:pPr marL="0" indent="0">
              <a:buNone/>
            </a:pPr>
            <a:r>
              <a:rPr lang="it-IT" sz="1800" i="1" dirty="0"/>
              <a:t> </a:t>
            </a:r>
            <a:endParaRPr lang="it-IT" sz="1800" dirty="0"/>
          </a:p>
          <a:p>
            <a:pPr marL="0" indent="0">
              <a:buNone/>
            </a:pPr>
            <a:r>
              <a:rPr lang="it-IT" sz="1800" b="1" dirty="0">
                <a:solidFill>
                  <a:srgbClr val="C00000"/>
                </a:solidFill>
                <a:effectLst>
                  <a:outerShdw blurRad="38100" dist="38100" dir="2700000" algn="tl">
                    <a:srgbClr val="000000">
                      <a:alpha val="43137"/>
                    </a:srgbClr>
                  </a:outerShdw>
                </a:effectLst>
              </a:rPr>
              <a:t>RCM è un progetto “in progress” della Ns. Sindaca </a:t>
            </a:r>
            <a:r>
              <a:rPr lang="it-IT" sz="1800" dirty="0"/>
              <a:t>Virginia Raggi </a:t>
            </a:r>
            <a:r>
              <a:rPr lang="it-IT" sz="1800" dirty="0" smtClean="0"/>
              <a:t>al </a:t>
            </a:r>
            <a:r>
              <a:rPr lang="it-IT" sz="1800" dirty="0"/>
              <a:t>quale stanno collaborando Assessori, Consiglieri, Municipi e Cittadini, oltre ad un </a:t>
            </a:r>
            <a:r>
              <a:rPr lang="it-IT" sz="1800" dirty="0" err="1"/>
              <a:t>Think</a:t>
            </a:r>
            <a:r>
              <a:rPr lang="it-IT" sz="1800" dirty="0"/>
              <a:t> Tank composto da saggi ed esperti nazionali ed internazionali</a:t>
            </a:r>
          </a:p>
          <a:p>
            <a:pPr marL="0" indent="0">
              <a:buNone/>
            </a:pPr>
            <a:r>
              <a:rPr lang="it-IT" sz="1800" b="1" i="1" dirty="0"/>
              <a:t> </a:t>
            </a:r>
            <a:endParaRPr lang="it-IT" sz="1800" dirty="0"/>
          </a:p>
          <a:p>
            <a:pPr marL="0" indent="0">
              <a:buNone/>
            </a:pPr>
            <a:endParaRPr lang="it-IT" sz="1800" b="1" dirty="0"/>
          </a:p>
        </p:txBody>
      </p:sp>
    </p:spTree>
    <p:extLst>
      <p:ext uri="{BB962C8B-B14F-4D97-AF65-F5344CB8AC3E}">
        <p14:creationId xmlns:p14="http://schemas.microsoft.com/office/powerpoint/2010/main" val="1456449361"/>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IL RISORGIMENTO ITALIANO partirà dalle imprese e potrebbe partire proprio da ROMA</a:t>
            </a:r>
            <a:endParaRPr lang="it-IT" dirty="0"/>
          </a:p>
        </p:txBody>
      </p:sp>
      <p:sp>
        <p:nvSpPr>
          <p:cNvPr id="4" name="Segnaposto contenuto 4"/>
          <p:cNvSpPr txBox="1">
            <a:spLocks noGrp="1"/>
          </p:cNvSpPr>
          <p:nvPr>
            <p:ph type="body" idx="1"/>
          </p:nvPr>
        </p:nvSpPr>
        <p:spPr>
          <a:xfrm>
            <a:off x="453728" y="1850682"/>
            <a:ext cx="4876246" cy="704063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b="1" dirty="0" smtClean="0">
                <a:solidFill>
                  <a:srgbClr val="C00000"/>
                </a:solidFill>
              </a:rPr>
              <a:t>IL </a:t>
            </a:r>
            <a:r>
              <a:rPr lang="it-IT" b="1" dirty="0">
                <a:solidFill>
                  <a:srgbClr val="C00000"/>
                </a:solidFill>
              </a:rPr>
              <a:t>RISORGIMENTO ITALIANO </a:t>
            </a:r>
            <a:r>
              <a:rPr lang="it-IT" b="1" dirty="0"/>
              <a:t>partirà dalle imprese e potrebbe partire proprio da </a:t>
            </a:r>
            <a:r>
              <a:rPr lang="it-IT" b="1" dirty="0" smtClean="0"/>
              <a:t>ROMA</a:t>
            </a:r>
          </a:p>
          <a:p>
            <a:pPr marL="0" indent="0">
              <a:buNone/>
            </a:pPr>
            <a:endParaRPr lang="it-IT" b="1" dirty="0"/>
          </a:p>
          <a:p>
            <a:pPr marL="0" indent="0">
              <a:buNone/>
            </a:pPr>
            <a:r>
              <a:rPr lang="it-IT" b="1" dirty="0" smtClean="0">
                <a:solidFill>
                  <a:srgbClr val="C00000"/>
                </a:solidFill>
                <a:effectLst>
                  <a:outerShdw blurRad="38100" dist="38100" dir="2700000" algn="tl">
                    <a:srgbClr val="000000">
                      <a:alpha val="43137"/>
                    </a:srgbClr>
                  </a:outerShdw>
                </a:effectLst>
              </a:rPr>
              <a:t>Molte condizioni ci sono</a:t>
            </a:r>
            <a:r>
              <a:rPr lang="it-IT" b="1" dirty="0" smtClean="0"/>
              <a:t>, dobbiamo metterle in Rete, incentivarle e promuoverle al fine che diventino </a:t>
            </a:r>
            <a:r>
              <a:rPr lang="it-IT" b="1" dirty="0" smtClean="0">
                <a:solidFill>
                  <a:srgbClr val="C00000"/>
                </a:solidFill>
                <a:effectLst>
                  <a:outerShdw blurRad="38100" dist="38100" dir="2700000" algn="tl">
                    <a:srgbClr val="000000">
                      <a:alpha val="43137"/>
                    </a:srgbClr>
                  </a:outerShdw>
                </a:effectLst>
              </a:rPr>
              <a:t>un</a:t>
            </a:r>
            <a:r>
              <a:rPr lang="it-IT" b="1" dirty="0" smtClean="0"/>
              <a:t> </a:t>
            </a:r>
            <a:r>
              <a:rPr lang="it-IT" b="1" dirty="0" smtClean="0">
                <a:solidFill>
                  <a:srgbClr val="C00000"/>
                </a:solidFill>
                <a:effectLst>
                  <a:outerShdw blurRad="38100" dist="38100" dir="2700000" algn="tl">
                    <a:srgbClr val="000000">
                      <a:alpha val="43137"/>
                    </a:srgbClr>
                  </a:outerShdw>
                </a:effectLst>
              </a:rPr>
              <a:t>ECOSISTEMA virtuoso</a:t>
            </a:r>
            <a:r>
              <a:rPr lang="it-IT" b="1" dirty="0" smtClean="0"/>
              <a:t> </a:t>
            </a:r>
          </a:p>
          <a:p>
            <a:pPr marL="0" indent="0">
              <a:buNone/>
            </a:pPr>
            <a:endParaRPr lang="it-IT" b="1" dirty="0"/>
          </a:p>
          <a:p>
            <a:pPr marL="0" indent="0">
              <a:buNone/>
            </a:pPr>
            <a:r>
              <a:rPr lang="it-IT" b="1" dirty="0" smtClean="0">
                <a:solidFill>
                  <a:srgbClr val="C00000"/>
                </a:solidFill>
                <a:effectLst>
                  <a:outerShdw blurRad="38100" dist="38100" dir="2700000" algn="tl">
                    <a:srgbClr val="000000">
                      <a:alpha val="43137"/>
                    </a:srgbClr>
                  </a:outerShdw>
                </a:effectLst>
              </a:rPr>
              <a:t>IMPRESE private e pubbliche: </a:t>
            </a:r>
            <a:r>
              <a:rPr lang="it-IT" b="1" dirty="0" smtClean="0">
                <a:effectLst>
                  <a:outerShdw blurRad="38100" dist="38100" dir="2700000" algn="tl">
                    <a:srgbClr val="000000">
                      <a:alpha val="43137"/>
                    </a:srgbClr>
                  </a:outerShdw>
                </a:effectLst>
              </a:rPr>
              <a:t>l’unico motore della ripresa</a:t>
            </a:r>
            <a:endParaRPr lang="it-IT" b="1" dirty="0">
              <a:effectLst>
                <a:outerShdw blurRad="38100" dist="38100" dir="2700000" algn="tl">
                  <a:srgbClr val="000000">
                    <a:alpha val="43137"/>
                  </a:srgbClr>
                </a:outerShdw>
              </a:effectLst>
            </a:endParaRPr>
          </a:p>
        </p:txBody>
      </p:sp>
      <p:sp>
        <p:nvSpPr>
          <p:cNvPr id="5" name="Segnaposto contenuto 5"/>
          <p:cNvSpPr txBox="1">
            <a:spLocks/>
          </p:cNvSpPr>
          <p:nvPr/>
        </p:nvSpPr>
        <p:spPr>
          <a:xfrm>
            <a:off x="5638304" y="1850682"/>
            <a:ext cx="6984776" cy="727459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800" b="1" dirty="0">
                <a:solidFill>
                  <a:srgbClr val="C00000"/>
                </a:solidFill>
              </a:rPr>
              <a:t>Dobbiamo soprattutto rilanciare un abbattimento sostanziale delle tasse sulle imprese e classi produttive</a:t>
            </a:r>
            <a:r>
              <a:rPr lang="it-IT" sz="1800" b="1" dirty="0"/>
              <a:t>. </a:t>
            </a:r>
            <a:r>
              <a:rPr lang="it-IT" sz="1800" dirty="0"/>
              <a:t>Questa è, sicuramente, l'unica e sola via d’uscita dalla crisi: imprese e lavoratori nel mondo sono considerati il solo e vero tesoro delle Nazioni. </a:t>
            </a:r>
            <a:r>
              <a:rPr lang="it-IT" sz="1800" b="1" dirty="0"/>
              <a:t>Se non c’è impresa, non c’è futuro, non solo per i cittadini romani ma nemmeno per i giovani o gli eventuali disoccupati. </a:t>
            </a:r>
            <a:endParaRPr lang="it-IT" sz="1800" b="1" dirty="0" smtClean="0"/>
          </a:p>
          <a:p>
            <a:pPr marL="0" indent="0" algn="just">
              <a:buNone/>
            </a:pPr>
            <a:endParaRPr lang="it-IT" sz="1800" dirty="0"/>
          </a:p>
          <a:p>
            <a:pPr algn="just"/>
            <a:r>
              <a:rPr lang="it-IT" sz="1800" b="1" dirty="0">
                <a:solidFill>
                  <a:srgbClr val="C00000"/>
                </a:solidFill>
              </a:rPr>
              <a:t>Occorre, inoltre, una razionalizzazione della spesa pubblica ma allo stesso tempo poter investire in infrastrutture, impianti e macchine oramai indispensabili</a:t>
            </a:r>
            <a:r>
              <a:rPr lang="it-IT" sz="1800" dirty="0">
                <a:solidFill>
                  <a:srgbClr val="C00000"/>
                </a:solidFill>
              </a:rPr>
              <a:t>, </a:t>
            </a:r>
            <a:r>
              <a:rPr lang="it-IT" sz="1800" u="sng" dirty="0" smtClean="0"/>
              <a:t>abbandonando </a:t>
            </a:r>
            <a:r>
              <a:rPr lang="it-IT" sz="1800" u="sng" dirty="0"/>
              <a:t>una politica monetarista tedesco-diretta che ha affamato i cittadini, fatto fallire le Imprese, le Banche, svalutando moltissimi beni ed immobili che stanno diventando facili e quasi gratuite prede per lo straniero.</a:t>
            </a:r>
            <a:r>
              <a:rPr lang="it-IT" sz="1800" dirty="0"/>
              <a:t> </a:t>
            </a:r>
          </a:p>
          <a:p>
            <a:pPr marL="0" indent="0" algn="just">
              <a:buNone/>
            </a:pPr>
            <a:r>
              <a:rPr lang="it-IT" sz="1800" b="1" dirty="0"/>
              <a:t> </a:t>
            </a:r>
            <a:endParaRPr lang="it-IT" sz="1800" dirty="0"/>
          </a:p>
          <a:p>
            <a:pPr algn="just"/>
            <a:r>
              <a:rPr lang="it-IT" sz="1800" b="1" dirty="0">
                <a:solidFill>
                  <a:srgbClr val="C00000"/>
                </a:solidFill>
              </a:rPr>
              <a:t>Roma Capitale non può risorgere se non si creeranno le condizioni economiche per la rinascita dell’Italia. </a:t>
            </a:r>
            <a:r>
              <a:rPr lang="it-IT" sz="1800" dirty="0"/>
              <a:t>Roma non potrà rinascere se non garantiamo a chi è appena arrivato di poterla amministrare con le </a:t>
            </a:r>
            <a:r>
              <a:rPr lang="it-IT" sz="1800" b="1" dirty="0">
                <a:solidFill>
                  <a:srgbClr val="C00000"/>
                </a:solidFill>
              </a:rPr>
              <a:t>risorse economiche adeguate e, speriamo, con strumenti legislativi, snelli ed efficaci</a:t>
            </a:r>
            <a:r>
              <a:rPr lang="it-IT" sz="1800" dirty="0"/>
              <a:t>.  </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25</a:t>
            </a:fld>
            <a:endParaRPr lang="it-IT" dirty="0"/>
          </a:p>
        </p:txBody>
      </p:sp>
    </p:spTree>
    <p:extLst>
      <p:ext uri="{BB962C8B-B14F-4D97-AF65-F5344CB8AC3E}">
        <p14:creationId xmlns:p14="http://schemas.microsoft.com/office/powerpoint/2010/main" val="1056076768"/>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IMPRESE PUBBLICHE &amp; PRIVATE cosa manca per vedere l’Italia e quindi Roma Capitale risorgere?</a:t>
            </a:r>
            <a:endParaRPr lang="it-IT" dirty="0"/>
          </a:p>
        </p:txBody>
      </p:sp>
      <p:sp>
        <p:nvSpPr>
          <p:cNvPr id="4" name="Segnaposto contenuto 4"/>
          <p:cNvSpPr txBox="1">
            <a:spLocks noGrp="1"/>
          </p:cNvSpPr>
          <p:nvPr>
            <p:ph type="body" idx="1"/>
          </p:nvPr>
        </p:nvSpPr>
        <p:spPr>
          <a:xfrm>
            <a:off x="546034" y="1850682"/>
            <a:ext cx="4876246" cy="68066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b="1" dirty="0" smtClean="0">
                <a:solidFill>
                  <a:srgbClr val="C00000"/>
                </a:solidFill>
                <a:effectLst>
                  <a:outerShdw blurRad="38100" dist="38100" dir="2700000" algn="tl">
                    <a:srgbClr val="000000">
                      <a:alpha val="43137"/>
                    </a:srgbClr>
                  </a:outerShdw>
                </a:effectLst>
              </a:rPr>
              <a:t>Nelle Aziende Pubbliche</a:t>
            </a:r>
            <a:r>
              <a:rPr lang="it-IT" b="1" dirty="0" smtClean="0"/>
              <a:t>, </a:t>
            </a:r>
            <a:r>
              <a:rPr lang="it-IT" sz="1800" b="1" dirty="0" smtClean="0"/>
              <a:t>c’è una maggioranza che lavora bene e che andrebbe valorizzata e premiata</a:t>
            </a:r>
          </a:p>
          <a:p>
            <a:pPr marL="0" indent="0">
              <a:buNone/>
            </a:pPr>
            <a:endParaRPr lang="it-IT" b="1" dirty="0"/>
          </a:p>
          <a:p>
            <a:pPr marL="0" indent="0">
              <a:buNone/>
            </a:pPr>
            <a:r>
              <a:rPr lang="it-IT" b="1" dirty="0" smtClean="0">
                <a:solidFill>
                  <a:srgbClr val="C00000"/>
                </a:solidFill>
                <a:effectLst>
                  <a:outerShdw blurRad="38100" dist="38100" dir="2700000" algn="tl">
                    <a:srgbClr val="000000">
                      <a:alpha val="43137"/>
                    </a:srgbClr>
                  </a:outerShdw>
                </a:effectLst>
              </a:rPr>
              <a:t>L’Italia deve evolvere da vecchi concetti, culture, contrarie all’impresa </a:t>
            </a:r>
            <a:r>
              <a:rPr lang="it-IT" sz="1800" b="1" dirty="0" smtClean="0"/>
              <a:t>(privata o pubblica) ed abbracciare una visione evolutiva, di crescita eco-compatibile e sostenibile, coscienti che </a:t>
            </a:r>
            <a:r>
              <a:rPr lang="it-IT" sz="1800" b="1" dirty="0" smtClean="0">
                <a:solidFill>
                  <a:srgbClr val="C00000"/>
                </a:solidFill>
                <a:effectLst>
                  <a:outerShdw blurRad="38100" dist="38100" dir="2700000" algn="tl">
                    <a:srgbClr val="000000">
                      <a:alpha val="43137"/>
                    </a:srgbClr>
                  </a:outerShdw>
                </a:effectLst>
              </a:rPr>
              <a:t>tutto ciò che è immobile prima o poi appassisce e muore! </a:t>
            </a:r>
          </a:p>
          <a:p>
            <a:pPr marL="0" indent="0">
              <a:buNone/>
            </a:pPr>
            <a:endParaRPr lang="it-IT" sz="1800" b="1" dirty="0"/>
          </a:p>
          <a:p>
            <a:pPr marL="0" indent="0">
              <a:buNone/>
            </a:pPr>
            <a:r>
              <a:rPr lang="it-IT" sz="1800" b="1" dirty="0" smtClean="0">
                <a:solidFill>
                  <a:srgbClr val="C00000"/>
                </a:solidFill>
                <a:effectLst>
                  <a:outerShdw blurRad="38100" dist="38100" dir="2700000" algn="tl">
                    <a:srgbClr val="000000">
                      <a:alpha val="43137"/>
                    </a:srgbClr>
                  </a:outerShdw>
                </a:effectLst>
              </a:rPr>
              <a:t>EVOLVERE da una cultura dei DIRITTI ad una dei DOVERI; passare dalla demagogia di destra e sinistra ad una vera </a:t>
            </a:r>
            <a:r>
              <a:rPr lang="it-IT" sz="1800" b="1" dirty="0">
                <a:solidFill>
                  <a:srgbClr val="C00000"/>
                </a:solidFill>
                <a:effectLst>
                  <a:outerShdw blurRad="38100" dist="38100" dir="2700000" algn="tl">
                    <a:srgbClr val="000000">
                      <a:alpha val="43137"/>
                    </a:srgbClr>
                  </a:outerShdw>
                </a:effectLst>
              </a:rPr>
              <a:t>cultura </a:t>
            </a:r>
            <a:r>
              <a:rPr lang="it-IT" sz="1800" b="1" dirty="0" smtClean="0">
                <a:solidFill>
                  <a:srgbClr val="C00000"/>
                </a:solidFill>
                <a:effectLst>
                  <a:outerShdw blurRad="38100" dist="38100" dir="2700000" algn="tl">
                    <a:srgbClr val="000000">
                      <a:alpha val="43137"/>
                    </a:srgbClr>
                  </a:outerShdw>
                </a:effectLst>
              </a:rPr>
              <a:t>LIBERAL-SOCIALE (1) </a:t>
            </a:r>
            <a:r>
              <a:rPr lang="it-IT" sz="1800" b="1" dirty="0"/>
              <a:t>coscienti che le risorse vanno prima create e </a:t>
            </a:r>
            <a:r>
              <a:rPr lang="it-IT" sz="1800" b="1" dirty="0" smtClean="0"/>
              <a:t>solo successivamente distribuite </a:t>
            </a:r>
          </a:p>
        </p:txBody>
      </p:sp>
      <p:sp>
        <p:nvSpPr>
          <p:cNvPr id="5" name="Segnaposto contenuto 5"/>
          <p:cNvSpPr txBox="1">
            <a:spLocks/>
          </p:cNvSpPr>
          <p:nvPr/>
        </p:nvSpPr>
        <p:spPr>
          <a:xfrm>
            <a:off x="5422281" y="1564432"/>
            <a:ext cx="7416824" cy="70567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400" b="1" dirty="0">
                <a:solidFill>
                  <a:srgbClr val="C00000"/>
                </a:solidFill>
              </a:rPr>
              <a:t>LA MIA PERSONALE ESPERIENZA SULLE AZIENDE PUBBLICHE e sul personale che vi lavora, avendone risanate in passato. </a:t>
            </a:r>
          </a:p>
          <a:p>
            <a:pPr algn="just"/>
            <a:r>
              <a:rPr lang="it-IT" sz="1400" b="1" u="sng" dirty="0"/>
              <a:t>L</a:t>
            </a:r>
            <a:r>
              <a:rPr lang="it-IT" sz="1400" b="1" u="sng" dirty="0" smtClean="0"/>
              <a:t>a </a:t>
            </a:r>
            <a:r>
              <a:rPr lang="it-IT" sz="1400" b="1" u="sng" dirty="0"/>
              <a:t>maggioranza dei lavoratori e dirigenti, che denominerei maggioranza silenziosa, fa il proprio lavoro e dovere pur con remunerazioni spesso modeste</a:t>
            </a:r>
            <a:r>
              <a:rPr lang="it-IT" sz="1400" u="sng" dirty="0"/>
              <a:t>; </a:t>
            </a:r>
            <a:r>
              <a:rPr lang="it-IT" sz="1400" dirty="0"/>
              <a:t>questa maggioranza silenziosa è spesso frustrata da una minoranza di individui che non opera correttamente: né come produttività né come “diligente lavoro” e fra questi si annidano purtroppo anche i furbi, i corrotti, quelli che danneggiano tutti gli altri onesti lavoratori </a:t>
            </a:r>
            <a:r>
              <a:rPr lang="it-IT" sz="1400" dirty="0" smtClean="0"/>
              <a:t>ed </a:t>
            </a:r>
            <a:r>
              <a:rPr lang="it-IT" sz="1400" dirty="0"/>
              <a:t>anche l’andamento complessivo della Pubblica Amministrazione. </a:t>
            </a:r>
            <a:r>
              <a:rPr lang="it-IT" sz="1400" b="1" dirty="0">
                <a:solidFill>
                  <a:srgbClr val="C00000"/>
                </a:solidFill>
              </a:rPr>
              <a:t>Per cambiare questo sistema c’è quindi bisogno di motivare e premiare i veri lavoratori onesti, creando un coinvolgimento ed una premiazione che valorizzi il merito ed i risultati ma contestualmente punisca chi non fa il proprio </a:t>
            </a:r>
            <a:r>
              <a:rPr lang="it-IT" sz="1400" b="1" dirty="0" smtClean="0">
                <a:solidFill>
                  <a:srgbClr val="C00000"/>
                </a:solidFill>
              </a:rPr>
              <a:t>lavoro,</a:t>
            </a:r>
            <a:r>
              <a:rPr lang="it-IT" sz="1400" dirty="0" smtClean="0"/>
              <a:t> </a:t>
            </a:r>
            <a:r>
              <a:rPr lang="it-IT" sz="1400" dirty="0"/>
              <a:t>o peggio delinque! Su questo aspetto il governo centrale e tutte le amministrazioni periferiche con le loro </a:t>
            </a:r>
            <a:r>
              <a:rPr lang="it-IT" sz="1400" dirty="0" smtClean="0"/>
              <a:t>partecipate ed il sindacato hanno </a:t>
            </a:r>
            <a:r>
              <a:rPr lang="it-IT" sz="1400" dirty="0"/>
              <a:t>ancora molto da fare</a:t>
            </a:r>
            <a:r>
              <a:rPr lang="it-IT" sz="1400" dirty="0" smtClean="0"/>
              <a:t>.</a:t>
            </a:r>
            <a:endParaRPr lang="it-IT" sz="1400" dirty="0"/>
          </a:p>
          <a:p>
            <a:pPr algn="just"/>
            <a:r>
              <a:rPr lang="it-IT" sz="1400" b="1" u="sng" dirty="0">
                <a:solidFill>
                  <a:srgbClr val="C00000"/>
                </a:solidFill>
              </a:rPr>
              <a:t>Dunque ci si chiede, che</a:t>
            </a:r>
            <a:r>
              <a:rPr lang="it-IT" sz="1400" u="sng" dirty="0">
                <a:solidFill>
                  <a:srgbClr val="C00000"/>
                </a:solidFill>
              </a:rPr>
              <a:t> </a:t>
            </a:r>
            <a:r>
              <a:rPr lang="it-IT" sz="1400" b="1" u="sng" dirty="0">
                <a:solidFill>
                  <a:srgbClr val="C00000"/>
                </a:solidFill>
              </a:rPr>
              <a:t>COSA MANCA per vedere decollare la Capitale? </a:t>
            </a:r>
            <a:endParaRPr lang="it-IT" sz="1400" u="sng" dirty="0">
              <a:solidFill>
                <a:srgbClr val="C00000"/>
              </a:solidFill>
            </a:endParaRPr>
          </a:p>
          <a:p>
            <a:pPr algn="just"/>
            <a:r>
              <a:rPr lang="it-IT" sz="1400" b="1" u="sng" dirty="0">
                <a:solidFill>
                  <a:srgbClr val="C00000"/>
                </a:solidFill>
              </a:rPr>
              <a:t>Manca una legislazione nazionale a favore delle imprese</a:t>
            </a:r>
            <a:r>
              <a:rPr lang="it-IT" sz="1400" b="1" dirty="0">
                <a:solidFill>
                  <a:srgbClr val="C00000"/>
                </a:solidFill>
              </a:rPr>
              <a:t>, delle infrastrutture e dei servizi locali moderni ed efficienti, manca un ridimensionamento dei processi burocratici, delle TASSE E BALZELLI sulle nuove imprese</a:t>
            </a:r>
            <a:r>
              <a:rPr lang="it-IT" sz="1400" b="1" dirty="0"/>
              <a:t> </a:t>
            </a:r>
            <a:r>
              <a:rPr lang="it-IT" sz="1400" dirty="0"/>
              <a:t>(sull’esempio di quello che viene adottato all’estero, una “</a:t>
            </a:r>
            <a:r>
              <a:rPr lang="it-IT" sz="1400" i="1" dirty="0" err="1"/>
              <a:t>Tax</a:t>
            </a:r>
            <a:r>
              <a:rPr lang="it-IT" sz="1400" i="1" dirty="0"/>
              <a:t> Holiday</a:t>
            </a:r>
            <a:r>
              <a:rPr lang="it-IT" sz="1400" dirty="0"/>
              <a:t>” zero tasse a tutte le nuove imprese per i primi 5-7 anni)</a:t>
            </a:r>
            <a:r>
              <a:rPr lang="it-IT" sz="1400" b="1" dirty="0"/>
              <a:t>; </a:t>
            </a:r>
            <a:r>
              <a:rPr lang="it-IT" sz="1400" b="1" dirty="0">
                <a:solidFill>
                  <a:srgbClr val="C00000"/>
                </a:solidFill>
              </a:rPr>
              <a:t>manca la CULTURA volta a favorire lo sviluppo delle imprese, quindi del lavoro e quindi </a:t>
            </a:r>
            <a:r>
              <a:rPr lang="it-IT" sz="1400" b="1" dirty="0" smtClean="0">
                <a:solidFill>
                  <a:srgbClr val="C00000"/>
                </a:solidFill>
              </a:rPr>
              <a:t>il </a:t>
            </a:r>
            <a:r>
              <a:rPr lang="it-IT" sz="1400" b="1" dirty="0">
                <a:solidFill>
                  <a:srgbClr val="C00000"/>
                </a:solidFill>
              </a:rPr>
              <a:t>reddito dei </a:t>
            </a:r>
            <a:r>
              <a:rPr lang="it-IT" sz="1400" b="1" dirty="0" smtClean="0">
                <a:solidFill>
                  <a:srgbClr val="C00000"/>
                </a:solidFill>
              </a:rPr>
              <a:t>cittadini</a:t>
            </a:r>
            <a:endParaRPr lang="it-IT" sz="1400" dirty="0"/>
          </a:p>
          <a:p>
            <a:pPr algn="just"/>
            <a:r>
              <a:rPr lang="it-IT" sz="1400" b="1" u="sng" dirty="0">
                <a:solidFill>
                  <a:srgbClr val="C00000"/>
                </a:solidFill>
              </a:rPr>
              <a:t>LA RIPRESA DELL’ECONOMIA E’ un aiuto al REDDITO DI CITTADINANZA, Il VERO TESORO DELLE NAZIONI sono, in tutto il mondo, le imprese</a:t>
            </a:r>
            <a:r>
              <a:rPr lang="it-IT" sz="1400" b="1" dirty="0"/>
              <a:t>; </a:t>
            </a:r>
            <a:r>
              <a:rPr lang="it-IT" sz="1400" dirty="0"/>
              <a:t>non quelle pubbliche, sociali e sussidiate, che preciso, se ben gestite, servono anche queste e vanno premiate quando sono efficienti e danno un puntuale servizio ai cittadini; </a:t>
            </a:r>
            <a:r>
              <a:rPr lang="it-IT" sz="1400" b="1" dirty="0">
                <a:solidFill>
                  <a:srgbClr val="C00000"/>
                </a:solidFill>
              </a:rPr>
              <a:t>ma servono soprattutto imprese innovative e produttive, che fioriscano ed emergano da un tessuto sociale </a:t>
            </a:r>
            <a:r>
              <a:rPr lang="it-IT" sz="1400" b="1" dirty="0" smtClean="0">
                <a:solidFill>
                  <a:srgbClr val="C00000"/>
                </a:solidFill>
              </a:rPr>
              <a:t>favorevole, da un ECOSISTEMA di valori</a:t>
            </a:r>
            <a:r>
              <a:rPr lang="it-IT" sz="1400" dirty="0" smtClean="0"/>
              <a:t>. </a:t>
            </a:r>
            <a:r>
              <a:rPr lang="it-IT" sz="1400" dirty="0"/>
              <a:t>Roma, con la sua innegabile bellezza, con la sua millenaria storia e cultura, con l’</a:t>
            </a:r>
            <a:r>
              <a:rPr lang="it-IT" sz="1400" i="1" dirty="0" err="1"/>
              <a:t>Italian</a:t>
            </a:r>
            <a:r>
              <a:rPr lang="it-IT" sz="1400" i="1" dirty="0"/>
              <a:t> Style and Design</a:t>
            </a:r>
            <a:r>
              <a:rPr lang="it-IT" sz="1400" dirty="0"/>
              <a:t>, con la cultura del cibo (</a:t>
            </a:r>
            <a:r>
              <a:rPr lang="it-IT" sz="1400" i="1" dirty="0"/>
              <a:t>Taste of </a:t>
            </a:r>
            <a:r>
              <a:rPr lang="it-IT" sz="1400" i="1" dirty="0" err="1"/>
              <a:t>Italy</a:t>
            </a:r>
            <a:r>
              <a:rPr lang="it-IT" sz="1400" dirty="0"/>
              <a:t>) con la creatività ed imprenditorialità dei propri cittadini, potrebbe dimostrare al mondo di essere migliore della </a:t>
            </a:r>
            <a:r>
              <a:rPr lang="it-IT" sz="1400" i="1" dirty="0" err="1"/>
              <a:t>Silicon</a:t>
            </a:r>
            <a:r>
              <a:rPr lang="it-IT" sz="1400" i="1" dirty="0"/>
              <a:t> Valley</a:t>
            </a:r>
            <a:r>
              <a:rPr lang="it-IT" sz="1400" dirty="0"/>
              <a:t>! Tutto ciò</a:t>
            </a:r>
            <a:r>
              <a:rPr lang="it-IT" sz="1400" b="1" dirty="0"/>
              <a:t> </a:t>
            </a:r>
            <a:r>
              <a:rPr lang="it-IT" sz="1400" b="1" dirty="0">
                <a:solidFill>
                  <a:srgbClr val="C00000"/>
                </a:solidFill>
              </a:rPr>
              <a:t>può avvenire solo se</a:t>
            </a:r>
            <a:r>
              <a:rPr lang="it-IT" sz="1400" dirty="0">
                <a:solidFill>
                  <a:srgbClr val="C00000"/>
                </a:solidFill>
              </a:rPr>
              <a:t> </a:t>
            </a:r>
            <a:r>
              <a:rPr lang="it-IT" sz="1400" b="1" dirty="0">
                <a:solidFill>
                  <a:srgbClr val="C00000"/>
                </a:solidFill>
              </a:rPr>
              <a:t>le classi dirigenti della Nazione, e della Capitale, abbandoneranno le demagogie e le contrapposizioni, abbracciando una salutare cultura LIBERAL – SOCIALE</a:t>
            </a:r>
            <a:r>
              <a:rPr lang="it-IT" sz="1400" dirty="0">
                <a:solidFill>
                  <a:srgbClr val="C00000"/>
                </a:solidFill>
              </a:rPr>
              <a:t> </a:t>
            </a:r>
            <a:r>
              <a:rPr lang="it-IT" sz="1400" b="1" dirty="0" smtClean="0"/>
              <a:t>coscienti </a:t>
            </a:r>
            <a:r>
              <a:rPr lang="it-IT" sz="1400" b="1" dirty="0"/>
              <a:t>che le risorse vanno prima create e solo successivamente distribuite, </a:t>
            </a:r>
            <a:r>
              <a:rPr lang="it-IT" sz="1400" dirty="0"/>
              <a:t>e non viceversa, come è avvenuto per decenni, relegando la Nostra Nazione fra quelle più indebitate del pianeta</a:t>
            </a:r>
          </a:p>
        </p:txBody>
      </p:sp>
      <p:sp>
        <p:nvSpPr>
          <p:cNvPr id="3" name="Segnaposto numero diapositiva 2"/>
          <p:cNvSpPr>
            <a:spLocks noGrp="1"/>
          </p:cNvSpPr>
          <p:nvPr>
            <p:ph type="sldNum" sz="quarter" idx="2"/>
          </p:nvPr>
        </p:nvSpPr>
        <p:spPr/>
        <p:txBody>
          <a:bodyPr/>
          <a:lstStyle/>
          <a:p>
            <a:fld id="{86CB4B4D-7CA3-9044-876B-883B54F8677D}" type="slidenum">
              <a:rPr lang="it-IT" smtClean="0"/>
              <a:pPr/>
              <a:t>26</a:t>
            </a:fld>
            <a:endParaRPr lang="it-IT" dirty="0"/>
          </a:p>
        </p:txBody>
      </p:sp>
    </p:spTree>
    <p:extLst>
      <p:ext uri="{BB962C8B-B14F-4D97-AF65-F5344CB8AC3E}">
        <p14:creationId xmlns:p14="http://schemas.microsoft.com/office/powerpoint/2010/main" val="2841796136"/>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i="1" dirty="0" smtClean="0">
                <a:solidFill>
                  <a:srgbClr val="FFC000"/>
                </a:solidFill>
              </a:rPr>
              <a:t>ALCUNI CHIARIMENTI</a:t>
            </a:r>
            <a:endParaRPr lang="it-IT" dirty="0">
              <a:solidFill>
                <a:srgbClr val="FFC000"/>
              </a:solidFill>
            </a:endParaRPr>
          </a:p>
        </p:txBody>
      </p:sp>
      <p:sp>
        <p:nvSpPr>
          <p:cNvPr id="4" name="Segnaposto contenuto 4"/>
          <p:cNvSpPr txBox="1">
            <a:spLocks noGrp="1"/>
          </p:cNvSpPr>
          <p:nvPr>
            <p:ph type="body" idx="1"/>
          </p:nvPr>
        </p:nvSpPr>
        <p:spPr>
          <a:xfrm>
            <a:off x="546034" y="1850682"/>
            <a:ext cx="4876246" cy="6806681"/>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b="1" dirty="0" smtClean="0">
                <a:solidFill>
                  <a:srgbClr val="C00000"/>
                </a:solidFill>
                <a:effectLst>
                  <a:outerShdw blurRad="38100" dist="38100" dir="2700000" algn="tl">
                    <a:srgbClr val="000000">
                      <a:alpha val="43137"/>
                    </a:srgbClr>
                  </a:outerShdw>
                </a:effectLst>
              </a:rPr>
              <a:t>CHIARIMENTI:</a:t>
            </a:r>
          </a:p>
          <a:p>
            <a:pPr marL="0" indent="0">
              <a:buNone/>
            </a:pPr>
            <a:endParaRPr lang="it-IT" b="1" dirty="0"/>
          </a:p>
          <a:p>
            <a:pPr marL="0" indent="0">
              <a:buNone/>
            </a:pPr>
            <a:r>
              <a:rPr lang="it-IT" b="1" i="1" dirty="0" smtClean="0">
                <a:solidFill>
                  <a:srgbClr val="C00000"/>
                </a:solidFill>
                <a:effectLst>
                  <a:outerShdw blurRad="38100" dist="38100" dir="2700000" algn="tl">
                    <a:srgbClr val="000000">
                      <a:alpha val="43137"/>
                    </a:srgbClr>
                  </a:outerShdw>
                </a:effectLst>
              </a:rPr>
              <a:t>1) LIBERAL-SOCIALE</a:t>
            </a:r>
            <a:r>
              <a:rPr lang="it-IT" b="1" i="1" dirty="0">
                <a:solidFill>
                  <a:srgbClr val="C00000"/>
                </a:solidFill>
                <a:effectLst>
                  <a:outerShdw blurRad="38100" dist="38100" dir="2700000" algn="tl">
                    <a:srgbClr val="000000">
                      <a:alpha val="43137"/>
                    </a:srgbClr>
                  </a:outerShdw>
                </a:effectLst>
              </a:rPr>
              <a:t>: </a:t>
            </a:r>
            <a:r>
              <a:rPr lang="it-IT" b="1" i="1" dirty="0"/>
              <a:t>Il mio concetto di cultura </a:t>
            </a:r>
            <a:r>
              <a:rPr lang="it-IT" b="1" i="1" dirty="0" smtClean="0"/>
              <a:t>Liberal-Sociale: il futuro è qui!</a:t>
            </a:r>
          </a:p>
          <a:p>
            <a:pPr marL="0" indent="0">
              <a:buNone/>
            </a:pPr>
            <a:endParaRPr lang="it-IT" b="1" dirty="0" smtClean="0">
              <a:solidFill>
                <a:srgbClr val="C00000"/>
              </a:solidFill>
              <a:effectLst>
                <a:outerShdw blurRad="38100" dist="38100" dir="2700000" algn="tl">
                  <a:srgbClr val="000000">
                    <a:alpha val="43137"/>
                  </a:srgbClr>
                </a:outerShdw>
              </a:effectLst>
            </a:endParaRPr>
          </a:p>
          <a:p>
            <a:pPr marL="0" indent="0">
              <a:buNone/>
            </a:pPr>
            <a:r>
              <a:rPr lang="it-IT" b="1" dirty="0" smtClean="0">
                <a:solidFill>
                  <a:srgbClr val="C00000"/>
                </a:solidFill>
                <a:effectLst>
                  <a:outerShdw blurRad="38100" dist="38100" dir="2700000" algn="tl">
                    <a:srgbClr val="000000">
                      <a:alpha val="43137"/>
                    </a:srgbClr>
                  </a:outerShdw>
                </a:effectLst>
              </a:rPr>
              <a:t>2) PUBLIC SERVANT</a:t>
            </a:r>
            <a:r>
              <a:rPr lang="it-IT" dirty="0" smtClean="0">
                <a:solidFill>
                  <a:srgbClr val="C00000"/>
                </a:solidFill>
                <a:effectLst>
                  <a:outerShdw blurRad="38100" dist="38100" dir="2700000" algn="tl">
                    <a:srgbClr val="000000">
                      <a:alpha val="43137"/>
                    </a:srgbClr>
                  </a:outerShdw>
                </a:effectLst>
              </a:rPr>
              <a:t>: </a:t>
            </a:r>
            <a:r>
              <a:rPr lang="it-IT" b="1" dirty="0"/>
              <a:t>chi opera nel pubblico, a qualsiasi livello, è a servizio del cittadino e non </a:t>
            </a:r>
            <a:r>
              <a:rPr lang="it-IT" b="1" dirty="0" smtClean="0"/>
              <a:t>viceversa</a:t>
            </a:r>
          </a:p>
          <a:p>
            <a:pPr marL="0" indent="0">
              <a:buNone/>
            </a:pPr>
            <a:endParaRPr lang="it-IT" b="1" dirty="0">
              <a:solidFill>
                <a:srgbClr val="C00000"/>
              </a:solidFill>
              <a:effectLst>
                <a:outerShdw blurRad="38100" dist="38100" dir="2700000" algn="tl">
                  <a:srgbClr val="000000">
                    <a:alpha val="43137"/>
                  </a:srgbClr>
                </a:outerShdw>
              </a:effectLst>
            </a:endParaRPr>
          </a:p>
          <a:p>
            <a:pPr marL="0" indent="0">
              <a:buNone/>
            </a:pPr>
            <a:r>
              <a:rPr lang="it-IT" b="1" dirty="0" smtClean="0">
                <a:solidFill>
                  <a:srgbClr val="C00000"/>
                </a:solidFill>
                <a:effectLst>
                  <a:outerShdw blurRad="38100" dist="38100" dir="2700000" algn="tl">
                    <a:srgbClr val="000000">
                      <a:alpha val="43137"/>
                    </a:srgbClr>
                  </a:outerShdw>
                </a:effectLst>
              </a:rPr>
              <a:t>3) Molto (troppo) </a:t>
            </a:r>
            <a:r>
              <a:rPr lang="it-IT" b="1" dirty="0">
                <a:solidFill>
                  <a:srgbClr val="C00000"/>
                </a:solidFill>
                <a:effectLst>
                  <a:outerShdw blurRad="38100" dist="38100" dir="2700000" algn="tl">
                    <a:srgbClr val="000000">
                      <a:alpha val="43137"/>
                    </a:srgbClr>
                  </a:outerShdw>
                </a:effectLst>
              </a:rPr>
              <a:t>facile </a:t>
            </a:r>
            <a:r>
              <a:rPr lang="it-IT" b="1" dirty="0" smtClean="0">
                <a:solidFill>
                  <a:srgbClr val="C00000"/>
                </a:solidFill>
                <a:effectLst>
                  <a:outerShdw blurRad="38100" dist="38100" dir="2700000" algn="tl">
                    <a:srgbClr val="000000">
                      <a:alpha val="43137"/>
                    </a:srgbClr>
                  </a:outerShdw>
                </a:effectLst>
              </a:rPr>
              <a:t>criticare </a:t>
            </a:r>
            <a:r>
              <a:rPr lang="it-IT" b="1" dirty="0" smtClean="0">
                <a:effectLst>
                  <a:outerShdw blurRad="38100" dist="38100" dir="2700000" algn="tl">
                    <a:srgbClr val="000000">
                      <a:alpha val="43137"/>
                    </a:srgbClr>
                  </a:outerShdw>
                </a:effectLst>
              </a:rPr>
              <a:t>senza saper o provare a fare meglio </a:t>
            </a:r>
            <a:endParaRPr lang="it-IT" b="1" dirty="0" smtClean="0"/>
          </a:p>
          <a:p>
            <a:pPr marL="0" indent="0">
              <a:buNone/>
            </a:pPr>
            <a:endParaRPr lang="it-IT" b="1" dirty="0" smtClean="0"/>
          </a:p>
        </p:txBody>
      </p:sp>
      <p:sp>
        <p:nvSpPr>
          <p:cNvPr id="5" name="Segnaposto contenuto 5"/>
          <p:cNvSpPr txBox="1">
            <a:spLocks/>
          </p:cNvSpPr>
          <p:nvPr/>
        </p:nvSpPr>
        <p:spPr>
          <a:xfrm>
            <a:off x="5782320" y="1852464"/>
            <a:ext cx="6984776" cy="72728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lvl="0" algn="just"/>
            <a:r>
              <a:rPr lang="it-IT" sz="1800" b="1" i="1" dirty="0" smtClean="0">
                <a:solidFill>
                  <a:srgbClr val="C00000"/>
                </a:solidFill>
              </a:rPr>
              <a:t>(1)-LIBERAL-SOCIALE</a:t>
            </a:r>
            <a:r>
              <a:rPr lang="it-IT" sz="1800" b="1" i="1" dirty="0">
                <a:solidFill>
                  <a:srgbClr val="C00000"/>
                </a:solidFill>
              </a:rPr>
              <a:t>: Il mio concetto di cultura Liberal-Sociale</a:t>
            </a:r>
            <a:r>
              <a:rPr lang="it-IT" sz="1800" i="1" dirty="0"/>
              <a:t>, che sento profondamente, si basa su un concetto molto semplice: </a:t>
            </a:r>
            <a:r>
              <a:rPr lang="it-IT" sz="1800" i="1" u="sng" dirty="0"/>
              <a:t>prima vengono i doveri, poi i diritti; prima di distribuire, bisogna produrre,</a:t>
            </a:r>
            <a:r>
              <a:rPr lang="it-IT" sz="1800" i="1" dirty="0"/>
              <a:t> ed è troppo facile distribuire le ricchezze prodotte da altri, o schiacciare (sfruttare) i produttori mantenendo fannulloni e parassiti; </a:t>
            </a:r>
            <a:r>
              <a:rPr lang="it-IT" sz="1800" b="1" i="1" dirty="0">
                <a:solidFill>
                  <a:srgbClr val="C00000"/>
                </a:solidFill>
              </a:rPr>
              <a:t>troppo facile professare la socialità, consumando le risorse degli altri, dei produttori, senza aver prima lavorato e prodotto</a:t>
            </a:r>
            <a:r>
              <a:rPr lang="it-IT" sz="1800" i="1" dirty="0"/>
              <a:t> e… una volta che </a:t>
            </a:r>
            <a:r>
              <a:rPr lang="it-IT" sz="1800" i="1" dirty="0" smtClean="0"/>
              <a:t>uno</a:t>
            </a:r>
            <a:r>
              <a:rPr lang="it-IT" sz="1800" i="1" strike="sngStrike" dirty="0" smtClean="0"/>
              <a:t> </a:t>
            </a:r>
            <a:r>
              <a:rPr lang="it-IT" sz="1800" i="1" dirty="0"/>
              <a:t>individuo ha prodotto ed accumulato, dovrebbe SOCIALMENTE distribuire come il sottoscritto ha fatto, distribuendo il 40% delle azioni della mia Azienda ai migliori Collaboratori e Manager (Permasteelisa.com) </a:t>
            </a:r>
            <a:endParaRPr lang="it-IT" sz="1800" i="1" dirty="0" smtClean="0"/>
          </a:p>
          <a:p>
            <a:pPr marL="0" lvl="0" indent="0" algn="just">
              <a:buNone/>
            </a:pPr>
            <a:endParaRPr lang="it-IT" sz="1800" dirty="0"/>
          </a:p>
          <a:p>
            <a:pPr lvl="0" algn="just"/>
            <a:r>
              <a:rPr lang="it-IT" sz="1800" b="1" dirty="0" smtClean="0">
                <a:solidFill>
                  <a:srgbClr val="C00000"/>
                </a:solidFill>
              </a:rPr>
              <a:t>(2)-Public </a:t>
            </a:r>
            <a:r>
              <a:rPr lang="it-IT" sz="1800" b="1" dirty="0" err="1">
                <a:solidFill>
                  <a:srgbClr val="C00000"/>
                </a:solidFill>
              </a:rPr>
              <a:t>Servant</a:t>
            </a:r>
            <a:r>
              <a:rPr lang="it-IT" sz="1800" dirty="0">
                <a:solidFill>
                  <a:srgbClr val="C00000"/>
                </a:solidFill>
              </a:rPr>
              <a:t>: </a:t>
            </a:r>
            <a:r>
              <a:rPr lang="it-IT" sz="1800" b="1" dirty="0">
                <a:solidFill>
                  <a:srgbClr val="C00000"/>
                </a:solidFill>
              </a:rPr>
              <a:t>chi opera nel pubblico, a qualsiasi livello, è a servizio del cittadino e non </a:t>
            </a:r>
            <a:r>
              <a:rPr lang="it-IT" sz="1800" b="1" dirty="0" smtClean="0">
                <a:solidFill>
                  <a:srgbClr val="C00000"/>
                </a:solidFill>
              </a:rPr>
              <a:t>viceversa</a:t>
            </a:r>
            <a:r>
              <a:rPr lang="it-IT" sz="1800" dirty="0" smtClean="0"/>
              <a:t>, e più </a:t>
            </a:r>
            <a:r>
              <a:rPr lang="it-IT" sz="1800" dirty="0"/>
              <a:t>alto è il ruolo </a:t>
            </a:r>
            <a:r>
              <a:rPr lang="it-IT" sz="1800" dirty="0" smtClean="0"/>
              <a:t>più si deve </a:t>
            </a:r>
            <a:r>
              <a:rPr lang="it-IT" sz="1800" dirty="0"/>
              <a:t>essere a servizio </a:t>
            </a:r>
            <a:r>
              <a:rPr lang="it-IT" sz="1800" dirty="0" smtClean="0"/>
              <a:t>dei cittadini </a:t>
            </a:r>
          </a:p>
          <a:p>
            <a:pPr marL="0" lvl="0" indent="0" algn="just">
              <a:buNone/>
            </a:pPr>
            <a:endParaRPr lang="it-IT" sz="1800" dirty="0"/>
          </a:p>
          <a:p>
            <a:pPr lvl="0" algn="just"/>
            <a:r>
              <a:rPr lang="it-IT" sz="1800" b="1" dirty="0" smtClean="0">
                <a:solidFill>
                  <a:srgbClr val="C00000"/>
                </a:solidFill>
              </a:rPr>
              <a:t>(3)-Molto facile criticare</a:t>
            </a:r>
            <a:r>
              <a:rPr lang="it-IT" sz="1800" dirty="0" smtClean="0"/>
              <a:t>: </a:t>
            </a:r>
            <a:r>
              <a:rPr lang="it-IT" sz="1800" dirty="0"/>
              <a:t>Mio padre soleva dirmi che a criticare sono tutti capaci, soprattutto gli </a:t>
            </a:r>
            <a:r>
              <a:rPr lang="it-IT" sz="1800" dirty="0" smtClean="0"/>
              <a:t>stolti, </a:t>
            </a:r>
            <a:r>
              <a:rPr lang="it-IT" sz="1800" dirty="0"/>
              <a:t>e che prima di criticare si deve essere in grado di fare meglio, altrimenti è meglio tacere e cercare di </a:t>
            </a:r>
            <a:r>
              <a:rPr lang="it-IT" sz="1800" dirty="0" smtClean="0"/>
              <a:t>capire.</a:t>
            </a:r>
            <a:endParaRPr lang="it-IT" sz="1800" dirty="0"/>
          </a:p>
          <a:p>
            <a:pPr marL="0" indent="0">
              <a:buNone/>
            </a:pPr>
            <a:r>
              <a:rPr lang="it-IT" sz="1300" i="1" dirty="0" smtClean="0"/>
              <a:t> </a:t>
            </a:r>
            <a:endParaRPr lang="it-IT" sz="1300" dirty="0"/>
          </a:p>
          <a:p>
            <a:endParaRPr lang="it-IT" sz="1300" dirty="0"/>
          </a:p>
          <a:p>
            <a:pPr algn="just"/>
            <a:endParaRPr lang="it-IT" sz="1300"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27</a:t>
            </a:fld>
            <a:endParaRPr lang="it-IT" dirty="0"/>
          </a:p>
        </p:txBody>
      </p:sp>
    </p:spTree>
    <p:extLst>
      <p:ext uri="{BB962C8B-B14F-4D97-AF65-F5344CB8AC3E}">
        <p14:creationId xmlns:p14="http://schemas.microsoft.com/office/powerpoint/2010/main" val="73554946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p:nvPr/>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2" name="CasellaDiTesto 1"/>
          <p:cNvSpPr txBox="1"/>
          <p:nvPr/>
        </p:nvSpPr>
        <p:spPr>
          <a:xfrm>
            <a:off x="299679" y="3833972"/>
            <a:ext cx="12323402"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lang="it-IT" b="1" dirty="0"/>
          </a:p>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kumimoji="0" lang="it-IT" sz="3600" b="0" i="0" u="none" strike="noStrike" cap="none" spc="0" normalizeH="0" baseline="0" dirty="0">
              <a:ln>
                <a:noFill/>
              </a:ln>
              <a:solidFill>
                <a:srgbClr val="000000"/>
              </a:solidFill>
              <a:effectLst/>
              <a:uFillTx/>
              <a:latin typeface="+mn-lt"/>
              <a:ea typeface="+mn-ea"/>
              <a:cs typeface="+mn-cs"/>
              <a:sym typeface="Helvetica Light"/>
            </a:endParaRPr>
          </a:p>
        </p:txBody>
      </p:sp>
      <p:sp>
        <p:nvSpPr>
          <p:cNvPr id="15" name="Shape 149"/>
          <p:cNvSpPr/>
          <p:nvPr/>
        </p:nvSpPr>
        <p:spPr>
          <a:xfrm>
            <a:off x="909913" y="541317"/>
            <a:ext cx="11184974"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3</a:t>
            </a:fld>
            <a:endParaRPr lang="it-IT" dirty="0"/>
          </a:p>
        </p:txBody>
      </p:sp>
      <p:sp>
        <p:nvSpPr>
          <p:cNvPr id="10" name="Segnaposto contenuto 4"/>
          <p:cNvSpPr txBox="1">
            <a:spLocks/>
          </p:cNvSpPr>
          <p:nvPr/>
        </p:nvSpPr>
        <p:spPr>
          <a:xfrm>
            <a:off x="381720" y="2130236"/>
            <a:ext cx="4983971" cy="66349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ROMA città difficile ma con grandi potenzialità da esprimere</a:t>
            </a:r>
          </a:p>
          <a:p>
            <a:pPr marL="0" indent="0">
              <a:buNone/>
            </a:pPr>
            <a:endParaRPr lang="it-IT" sz="2400" b="1" dirty="0" smtClean="0"/>
          </a:p>
          <a:p>
            <a:pPr marL="0" indent="0">
              <a:buNone/>
            </a:pPr>
            <a:r>
              <a:rPr lang="it-IT" sz="2400" b="1" dirty="0" smtClean="0">
                <a:solidFill>
                  <a:srgbClr val="C00000"/>
                </a:solidFill>
                <a:effectLst>
                  <a:outerShdw blurRad="38100" dist="38100" dir="2700000" algn="tl">
                    <a:srgbClr val="000000">
                      <a:alpha val="43137"/>
                    </a:srgbClr>
                  </a:outerShdw>
                </a:effectLst>
              </a:rPr>
              <a:t>Roma: succube della burocrazia, </a:t>
            </a:r>
            <a:r>
              <a:rPr lang="it-IT" sz="2400" b="1" dirty="0" smtClean="0"/>
              <a:t>figlia di una politica che produce un’infinità di leggi e regolamenti </a:t>
            </a:r>
            <a:r>
              <a:rPr lang="it-IT" sz="2400" b="1" dirty="0" smtClean="0">
                <a:solidFill>
                  <a:srgbClr val="C00000"/>
                </a:solidFill>
                <a:effectLst>
                  <a:outerShdw blurRad="38100" dist="38100" dir="2700000" algn="tl">
                    <a:srgbClr val="000000">
                      <a:alpha val="43137"/>
                    </a:srgbClr>
                  </a:outerShdw>
                </a:effectLst>
              </a:rPr>
              <a:t>inestricabili</a:t>
            </a:r>
          </a:p>
          <a:p>
            <a:pPr marL="0" indent="0">
              <a:buNone/>
            </a:pPr>
            <a:endParaRPr lang="it-IT" sz="2400" b="1" dirty="0"/>
          </a:p>
          <a:p>
            <a:pPr marL="0" indent="0">
              <a:buNone/>
            </a:pPr>
            <a:r>
              <a:rPr lang="it-IT" sz="2400" b="1" dirty="0" smtClean="0"/>
              <a:t>Dirigenti che ingessati da processi decisionali, </a:t>
            </a:r>
            <a:r>
              <a:rPr lang="it-IT" sz="2400" b="1" dirty="0" smtClean="0">
                <a:solidFill>
                  <a:srgbClr val="C00000"/>
                </a:solidFill>
                <a:effectLst>
                  <a:outerShdw blurRad="38100" dist="38100" dir="2700000" algn="tl">
                    <a:srgbClr val="000000">
                      <a:alpha val="43137"/>
                    </a:srgbClr>
                  </a:outerShdw>
                </a:effectLst>
              </a:rPr>
              <a:t>per giusti timori di accuse e richieste di danni </a:t>
            </a:r>
            <a:r>
              <a:rPr lang="it-IT" sz="2400" b="1" dirty="0" smtClean="0"/>
              <a:t>da molte/troppe Corti… </a:t>
            </a:r>
          </a:p>
          <a:p>
            <a:pPr marL="0" indent="0">
              <a:buNone/>
            </a:pPr>
            <a:endParaRPr lang="it-IT" sz="2400" b="1" dirty="0"/>
          </a:p>
        </p:txBody>
      </p:sp>
      <p:sp>
        <p:nvSpPr>
          <p:cNvPr id="11" name="Segnaposto contenuto 5"/>
          <p:cNvSpPr txBox="1">
            <a:spLocks/>
          </p:cNvSpPr>
          <p:nvPr/>
        </p:nvSpPr>
        <p:spPr>
          <a:xfrm>
            <a:off x="5206256" y="1636440"/>
            <a:ext cx="7498866" cy="64807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endParaRPr lang="it-IT" sz="1500" dirty="0"/>
          </a:p>
          <a:p>
            <a:pPr algn="just"/>
            <a:r>
              <a:rPr lang="it-IT" sz="1500" b="1" u="sng" dirty="0" smtClean="0">
                <a:solidFill>
                  <a:srgbClr val="C00000"/>
                </a:solidFill>
              </a:rPr>
              <a:t>Roma </a:t>
            </a:r>
            <a:r>
              <a:rPr lang="it-IT" sz="1500" b="1" u="sng" dirty="0">
                <a:solidFill>
                  <a:srgbClr val="C00000"/>
                </a:solidFill>
              </a:rPr>
              <a:t>è, certamente, una città meravigliosa</a:t>
            </a:r>
            <a:r>
              <a:rPr lang="it-IT" sz="1500" b="1" dirty="0">
                <a:solidFill>
                  <a:srgbClr val="C00000"/>
                </a:solidFill>
              </a:rPr>
              <a:t>, con potenzialità incredibili da esprimere, succube di una burocrazia difficile da riformare ed innovare</a:t>
            </a:r>
            <a:r>
              <a:rPr lang="it-IT" sz="1500" b="1" dirty="0" smtClean="0"/>
              <a:t>,</a:t>
            </a:r>
            <a:r>
              <a:rPr lang="it-IT" sz="1500" dirty="0" smtClean="0"/>
              <a:t> </a:t>
            </a:r>
            <a:r>
              <a:rPr lang="it-IT" sz="1500" u="sng" dirty="0"/>
              <a:t>figlia di una politica che da decenni produce una infinità di leggi e regolamenti inestricabili.</a:t>
            </a:r>
            <a:r>
              <a:rPr lang="it-IT" sz="1500" dirty="0"/>
              <a:t> </a:t>
            </a:r>
          </a:p>
          <a:p>
            <a:pPr algn="just"/>
            <a:r>
              <a:rPr lang="it-IT" sz="1500" b="1" u="sng" dirty="0">
                <a:solidFill>
                  <a:srgbClr val="C00000"/>
                </a:solidFill>
              </a:rPr>
              <a:t>Le amministrazioni comunali e di tutte le società partecipate, sono ingessate da un ginepraio di regole e poteri</a:t>
            </a:r>
            <a:r>
              <a:rPr lang="it-IT" sz="1500" dirty="0"/>
              <a:t>; i dirigenti pubblici, ed anche politici, sono alla mercé della interpretazione di queste leggi e regole che, a seconda dell’autorità governativa di controllo, possono pervenire a </a:t>
            </a:r>
            <a:r>
              <a:rPr lang="it-IT" sz="1500" b="1" dirty="0"/>
              <a:t>confliggenti interpretazioni</a:t>
            </a:r>
            <a:r>
              <a:rPr lang="it-IT" sz="1500" dirty="0"/>
              <a:t>. </a:t>
            </a:r>
          </a:p>
          <a:p>
            <a:pPr algn="just"/>
            <a:r>
              <a:rPr lang="it-IT" sz="1500" b="1" u="sng" dirty="0">
                <a:solidFill>
                  <a:srgbClr val="C00000"/>
                </a:solidFill>
              </a:rPr>
              <a:t>E’ evidente che un dirigente amministrativo o politico locale, del Comune o delle Partecipate, ha sempre una spada di Damocle sulla testa</a:t>
            </a:r>
            <a:r>
              <a:rPr lang="it-IT" sz="1500" dirty="0"/>
              <a:t>: il rischio corrente per un dirigente che agisce e non “scalda la poltrona” potrebbe essere, in alcuni casi, vedersi interpretare le proprie decisioni, dagli Enti di controllo, in modo difforme da quanto interpretato e fatto dallo stesso, o dai suoi esperti, </a:t>
            </a:r>
            <a:r>
              <a:rPr lang="it-IT" sz="1500" dirty="0" smtClean="0"/>
              <a:t>Avvocatura</a:t>
            </a:r>
            <a:r>
              <a:rPr lang="it-IT" sz="1500" dirty="0"/>
              <a:t>, giuristi o </a:t>
            </a:r>
            <a:r>
              <a:rPr lang="it-IT" sz="1500" dirty="0" smtClean="0"/>
              <a:t>Segretariato. </a:t>
            </a:r>
            <a:r>
              <a:rPr lang="it-IT" sz="1500" b="1" dirty="0" smtClean="0"/>
              <a:t>In </a:t>
            </a:r>
            <a:r>
              <a:rPr lang="it-IT" sz="1500" b="1" dirty="0"/>
              <a:t>certi casi, il nostro dirigente, potrebbe essere addirittura passibile di procedimento amministrativo, o penale</a:t>
            </a:r>
            <a:r>
              <a:rPr lang="it-IT" sz="1500" dirty="0"/>
              <a:t>, o ancora si potrebbe per arrivare alla richiesta, a colui che ha deciso e firmato provvedimenti nell’interesse della collettività, di “danni erariali</a:t>
            </a:r>
            <a:r>
              <a:rPr lang="it-IT" sz="1500" dirty="0" smtClean="0"/>
              <a:t>”…</a:t>
            </a:r>
            <a:r>
              <a:rPr lang="it-IT" sz="1500" dirty="0"/>
              <a:t>sequestro di beni e domande di rimborso anche stratosferici</a:t>
            </a:r>
            <a:r>
              <a:rPr lang="it-IT" sz="1500" dirty="0" smtClean="0"/>
              <a:t>.</a:t>
            </a:r>
            <a:endParaRPr lang="it-IT" sz="1500" dirty="0"/>
          </a:p>
          <a:p>
            <a:pPr algn="just"/>
            <a:r>
              <a:rPr lang="it-IT" sz="1500" b="1" u="sng" dirty="0">
                <a:solidFill>
                  <a:srgbClr val="C00000"/>
                </a:solidFill>
              </a:rPr>
              <a:t>Una riforma delle Corti su questi aspetti è urgente ed indispensabile se vogliamo vedere le Amministrazioni Pubbliche più dinamiche ed efficienti</a:t>
            </a:r>
            <a:r>
              <a:rPr lang="it-IT" sz="1500" b="1" dirty="0"/>
              <a:t>;</a:t>
            </a:r>
            <a:r>
              <a:rPr lang="it-IT" sz="1500" dirty="0"/>
              <a:t> questa riforma deve sollevare da questi continui rischi chi agisce in buona fede e nell’interesse di velocizzare il processo e rendere fruttuoso il lavoro pubblico. Ovviamente deve rafforzare le punizioni, </a:t>
            </a:r>
            <a:r>
              <a:rPr lang="it-IT" sz="1500" b="1" dirty="0">
                <a:solidFill>
                  <a:srgbClr val="C00000"/>
                </a:solidFill>
              </a:rPr>
              <a:t>escludendo anche a vita dall’operare nel pubblico con un “DASPO” chi invece agisce in malafede o in casi di evidente mala-</a:t>
            </a:r>
            <a:r>
              <a:rPr lang="it-IT" sz="1500" b="1" dirty="0" err="1">
                <a:solidFill>
                  <a:srgbClr val="C00000"/>
                </a:solidFill>
              </a:rPr>
              <a:t>gestio</a:t>
            </a:r>
            <a:r>
              <a:rPr lang="it-IT" sz="1500" b="1" dirty="0">
                <a:solidFill>
                  <a:srgbClr val="C00000"/>
                </a:solidFill>
              </a:rPr>
              <a:t>, di corruttele, o in conflitto di interesse </a:t>
            </a:r>
            <a:r>
              <a:rPr lang="it-IT" sz="1500" b="1" dirty="0"/>
              <a:t>e comunque in danno </a:t>
            </a:r>
            <a:r>
              <a:rPr lang="it-IT" sz="1500" b="1" dirty="0" smtClean="0"/>
              <a:t>all’Amministrazione </a:t>
            </a:r>
            <a:r>
              <a:rPr lang="it-IT" sz="1500" b="1" dirty="0"/>
              <a:t>o ai </a:t>
            </a:r>
            <a:r>
              <a:rPr lang="it-IT" sz="1500" b="1" dirty="0" smtClean="0"/>
              <a:t>cittadini</a:t>
            </a:r>
            <a:r>
              <a:rPr lang="it-IT" sz="1500" dirty="0" smtClean="0"/>
              <a:t>; solo </a:t>
            </a:r>
            <a:r>
              <a:rPr lang="it-IT" sz="1500" dirty="0"/>
              <a:t>partendo da questi principi e riforme potremmo sperare di </a:t>
            </a:r>
            <a:r>
              <a:rPr lang="it-IT" sz="1500" dirty="0" err="1"/>
              <a:t>efficientare</a:t>
            </a:r>
            <a:r>
              <a:rPr lang="it-IT" sz="1500" dirty="0"/>
              <a:t> la macchina pubblica velocizzando i processi decisionali e </a:t>
            </a:r>
            <a:r>
              <a:rPr lang="it-IT" sz="1500" b="1" dirty="0"/>
              <a:t>riportando l’apprezzamento ed il rispetto verso chi opera nel servizio pubblico. </a:t>
            </a:r>
          </a:p>
        </p:txBody>
      </p:sp>
      <p:sp>
        <p:nvSpPr>
          <p:cNvPr id="13" name="Shape 149"/>
          <p:cNvSpPr/>
          <p:nvPr/>
        </p:nvSpPr>
        <p:spPr>
          <a:xfrm>
            <a:off x="513942" y="366574"/>
            <a:ext cx="11985632" cy="902811"/>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r>
              <a:rPr lang="it-IT" sz="2600" b="1" dirty="0" smtClean="0"/>
              <a:t>L’ESPERIENZA</a:t>
            </a:r>
            <a:r>
              <a:rPr lang="it-IT" sz="2600" b="1" dirty="0"/>
              <a:t>, </a:t>
            </a:r>
            <a:r>
              <a:rPr lang="it-IT" sz="2600" b="1" dirty="0" smtClean="0"/>
              <a:t>L’ANALISI, </a:t>
            </a:r>
            <a:r>
              <a:rPr lang="it-IT" sz="2600" b="1" dirty="0"/>
              <a:t>I FATTI ECONOMICI &amp; GESTIONALI </a:t>
            </a:r>
            <a:endParaRPr lang="it-IT" sz="2600" b="1" dirty="0" smtClean="0"/>
          </a:p>
          <a:p>
            <a:r>
              <a:rPr lang="it-IT" sz="2600" b="1" dirty="0" smtClean="0"/>
              <a:t>di ROMA </a:t>
            </a:r>
            <a:r>
              <a:rPr lang="it-IT" sz="2600" b="1" dirty="0"/>
              <a:t>CAPITALE e dell’ITALIA</a:t>
            </a:r>
            <a:r>
              <a:rPr lang="it-IT" sz="2600" dirty="0"/>
              <a:t> </a:t>
            </a:r>
            <a:endParaRPr lang="it-IT" sz="2600" dirty="0" smtClean="0"/>
          </a:p>
        </p:txBody>
      </p:sp>
    </p:spTree>
    <p:extLst>
      <p:ext uri="{BB962C8B-B14F-4D97-AF65-F5344CB8AC3E}">
        <p14:creationId xmlns:p14="http://schemas.microsoft.com/office/powerpoint/2010/main" val="187476149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165697" y="310485"/>
            <a:ext cx="12457384" cy="1025922"/>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r>
              <a:rPr lang="it-IT" b="1" dirty="0" smtClean="0"/>
              <a:t>MIGLIORARE L’EFFICIENZA dell’AMMINISTRAZIONE PUBBLICA   </a:t>
            </a:r>
          </a:p>
          <a:p>
            <a:r>
              <a:rPr lang="it-IT" b="1" dirty="0" smtClean="0"/>
              <a:t>Ridurre drasticamente il ginepraio di leggi e interpretazioni</a:t>
            </a:r>
            <a:endParaRPr b="1" dirty="0"/>
          </a:p>
        </p:txBody>
      </p:sp>
      <p:sp>
        <p:nvSpPr>
          <p:cNvPr id="151" name="Shape 151"/>
          <p:cNvSpPr/>
          <p:nvPr/>
        </p:nvSpPr>
        <p:spPr>
          <a:xfrm>
            <a:off x="6499039"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2" name="CasellaDiTesto 1"/>
          <p:cNvSpPr txBox="1"/>
          <p:nvPr/>
        </p:nvSpPr>
        <p:spPr>
          <a:xfrm>
            <a:off x="299679" y="3833972"/>
            <a:ext cx="12323402"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lang="it-IT" b="1" dirty="0"/>
          </a:p>
          <a:p>
            <a:pPr marL="0" marR="0" indent="0" algn="ctr" defTabSz="584200" rtl="0" fontAlgn="auto" latinLnBrk="0" hangingPunct="0">
              <a:lnSpc>
                <a:spcPct val="100000"/>
              </a:lnSpc>
              <a:spcBef>
                <a:spcPts val="0"/>
              </a:spcBef>
              <a:spcAft>
                <a:spcPts val="0"/>
              </a:spcAft>
              <a:buClrTx/>
              <a:buSzTx/>
              <a:buFontTx/>
              <a:buNone/>
              <a:tabLst/>
            </a:pPr>
            <a:endParaRPr lang="it-IT" b="1" dirty="0" smtClean="0"/>
          </a:p>
          <a:p>
            <a:pPr marL="0" marR="0" indent="0" algn="ctr" defTabSz="584200" rtl="0" fontAlgn="auto" latinLnBrk="0" hangingPunct="0">
              <a:lnSpc>
                <a:spcPct val="100000"/>
              </a:lnSpc>
              <a:spcBef>
                <a:spcPts val="0"/>
              </a:spcBef>
              <a:spcAft>
                <a:spcPts val="0"/>
              </a:spcAft>
              <a:buClrTx/>
              <a:buSzTx/>
              <a:buFontTx/>
              <a:buNone/>
              <a:tabLst/>
            </a:pPr>
            <a:endParaRPr kumimoji="0" lang="it-IT" sz="3600" b="0" i="0" u="none" strike="noStrike" cap="none" spc="0" normalizeH="0" baseline="0" dirty="0">
              <a:ln>
                <a:noFill/>
              </a:ln>
              <a:solidFill>
                <a:srgbClr val="000000"/>
              </a:solidFill>
              <a:effectLst/>
              <a:uFillTx/>
              <a:latin typeface="+mn-lt"/>
              <a:ea typeface="+mn-ea"/>
              <a:cs typeface="+mn-cs"/>
              <a:sym typeface="Helvetica Light"/>
            </a:endParaRPr>
          </a:p>
        </p:txBody>
      </p:sp>
      <p:sp>
        <p:nvSpPr>
          <p:cNvPr id="15" name="Shape 149"/>
          <p:cNvSpPr/>
          <p:nvPr/>
        </p:nvSpPr>
        <p:spPr>
          <a:xfrm>
            <a:off x="909913" y="541317"/>
            <a:ext cx="11184974"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dirty="0"/>
          </a:p>
        </p:txBody>
      </p:sp>
      <p:sp>
        <p:nvSpPr>
          <p:cNvPr id="12" name="Segnaposto contenuto 4"/>
          <p:cNvSpPr txBox="1">
            <a:spLocks/>
          </p:cNvSpPr>
          <p:nvPr/>
        </p:nvSpPr>
        <p:spPr>
          <a:xfrm>
            <a:off x="299678" y="1852464"/>
            <a:ext cx="4978585" cy="706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Snellire leggi e procedure </a:t>
            </a:r>
            <a:r>
              <a:rPr lang="it-IT" sz="2400" b="1" dirty="0" smtClean="0"/>
              <a:t>velocizzazione </a:t>
            </a:r>
            <a:r>
              <a:rPr lang="it-IT" sz="2400" b="1" dirty="0"/>
              <a:t>del processo </a:t>
            </a:r>
            <a:r>
              <a:rPr lang="it-IT" sz="2400" b="1" dirty="0" smtClean="0"/>
              <a:t>decisionale; più autonomia ai Comuni ed Enti; </a:t>
            </a:r>
            <a:r>
              <a:rPr lang="it-IT" sz="2400" b="1" dirty="0" smtClean="0">
                <a:solidFill>
                  <a:srgbClr val="C00000"/>
                </a:solidFill>
                <a:effectLst>
                  <a:outerShdw blurRad="38100" dist="38100" dir="2700000" algn="tl">
                    <a:srgbClr val="000000">
                      <a:alpha val="43137"/>
                    </a:srgbClr>
                  </a:outerShdw>
                </a:effectLst>
              </a:rPr>
              <a:t>Zero tolleranza alla corruzione</a:t>
            </a:r>
            <a:r>
              <a:rPr lang="it-IT" sz="2400" b="1" dirty="0" smtClean="0"/>
              <a:t>;  Spazio alla Meritocrazia </a:t>
            </a:r>
          </a:p>
          <a:p>
            <a:pPr marL="0" indent="0">
              <a:buNone/>
            </a:pPr>
            <a:r>
              <a:rPr lang="it-IT" sz="2400" b="1" dirty="0">
                <a:solidFill>
                  <a:srgbClr val="C00000"/>
                </a:solidFill>
                <a:effectLst>
                  <a:outerShdw blurRad="38100" dist="38100" dir="2700000" algn="tl">
                    <a:srgbClr val="000000">
                      <a:alpha val="43137"/>
                    </a:srgbClr>
                  </a:outerShdw>
                </a:effectLst>
              </a:rPr>
              <a:t> </a:t>
            </a:r>
            <a:r>
              <a:rPr lang="it-IT" sz="2400" b="1" dirty="0" smtClean="0">
                <a:solidFill>
                  <a:srgbClr val="C00000"/>
                </a:solidFill>
                <a:effectLst>
                  <a:outerShdw blurRad="38100" dist="38100" dir="2700000" algn="tl">
                    <a:srgbClr val="000000">
                      <a:alpha val="43137"/>
                    </a:srgbClr>
                  </a:outerShdw>
                </a:effectLst>
              </a:rPr>
              <a:t>           </a:t>
            </a:r>
          </a:p>
          <a:p>
            <a:pPr marL="0" indent="0">
              <a:buNone/>
            </a:pPr>
            <a:r>
              <a:rPr lang="it-IT" sz="2400" b="1" dirty="0" smtClean="0">
                <a:solidFill>
                  <a:srgbClr val="C00000"/>
                </a:solidFill>
                <a:effectLst>
                  <a:outerShdw blurRad="38100" dist="38100" dir="2700000" algn="tl">
                    <a:srgbClr val="000000">
                      <a:alpha val="43137"/>
                    </a:srgbClr>
                  </a:outerShdw>
                </a:effectLst>
              </a:rPr>
              <a:t>Regola 10x1 </a:t>
            </a:r>
            <a:r>
              <a:rPr lang="it-IT" sz="2400" b="1" dirty="0" smtClean="0">
                <a:effectLst>
                  <a:outerShdw blurRad="38100" dist="38100" dir="2700000" algn="tl">
                    <a:srgbClr val="000000">
                      <a:alpha val="43137"/>
                    </a:srgbClr>
                  </a:outerShdw>
                </a:effectLst>
              </a:rPr>
              <a:t>(ogni nuova legge se ne devono eliminare, accorpare, 10 - </a:t>
            </a:r>
            <a:r>
              <a:rPr lang="it-IT" sz="2400" b="1" dirty="0" err="1" smtClean="0">
                <a:effectLst>
                  <a:outerShdw blurRad="38100" dist="38100" dir="2700000" algn="tl">
                    <a:srgbClr val="000000">
                      <a:alpha val="43137"/>
                    </a:srgbClr>
                  </a:outerShdw>
                </a:effectLst>
              </a:rPr>
              <a:t>Nordio</a:t>
            </a:r>
            <a:r>
              <a:rPr lang="it-IT" sz="2400" b="1" dirty="0" smtClean="0">
                <a:effectLst>
                  <a:outerShdw blurRad="38100" dist="38100" dir="2700000" algn="tl">
                    <a:srgbClr val="000000">
                      <a:alpha val="43137"/>
                    </a:srgbClr>
                  </a:outerShdw>
                </a:effectLst>
              </a:rPr>
              <a:t>)</a:t>
            </a:r>
          </a:p>
          <a:p>
            <a:pPr marL="0" indent="0">
              <a:buNone/>
            </a:pPr>
            <a:endParaRPr lang="it-IT" sz="2400" b="1" dirty="0">
              <a:effectLst>
                <a:outerShdw blurRad="38100" dist="38100" dir="2700000" algn="tl">
                  <a:srgbClr val="000000">
                    <a:alpha val="43137"/>
                  </a:srgbClr>
                </a:outerShdw>
              </a:effectLst>
            </a:endParaRPr>
          </a:p>
          <a:p>
            <a:pPr marL="0" indent="0">
              <a:buNone/>
            </a:pPr>
            <a:r>
              <a:rPr lang="it-IT" sz="2400" b="1" dirty="0" smtClean="0">
                <a:solidFill>
                  <a:srgbClr val="C00000"/>
                </a:solidFill>
                <a:effectLst>
                  <a:outerShdw blurRad="38100" dist="38100" dir="2700000" algn="tl">
                    <a:srgbClr val="000000">
                      <a:alpha val="43137"/>
                    </a:srgbClr>
                  </a:outerShdw>
                </a:effectLst>
              </a:rPr>
              <a:t>Tutti DEVONO tirarsi su le maniche</a:t>
            </a:r>
            <a:r>
              <a:rPr lang="it-IT" sz="2400" b="1" dirty="0" smtClean="0"/>
              <a:t>, Parlamentari, Governatori e cittadini</a:t>
            </a:r>
          </a:p>
          <a:p>
            <a:pPr marL="0" indent="0">
              <a:buNone/>
            </a:pPr>
            <a:endParaRPr lang="it-IT" sz="2400" b="1" dirty="0"/>
          </a:p>
          <a:p>
            <a:pPr marL="0" indent="0">
              <a:buNone/>
            </a:pPr>
            <a:r>
              <a:rPr lang="it-IT" sz="2400" b="1" dirty="0" smtClean="0">
                <a:solidFill>
                  <a:srgbClr val="C00000"/>
                </a:solidFill>
                <a:effectLst>
                  <a:outerShdw blurRad="38100" dist="38100" dir="2700000" algn="tl">
                    <a:srgbClr val="000000">
                      <a:alpha val="43137"/>
                    </a:srgbClr>
                  </a:outerShdw>
                </a:effectLst>
              </a:rPr>
              <a:t>Roma deve Risorgere</a:t>
            </a:r>
            <a:r>
              <a:rPr lang="it-IT" sz="2400" b="1" dirty="0" smtClean="0"/>
              <a:t>, per l’Italia e per tutti gli italiani </a:t>
            </a:r>
          </a:p>
          <a:p>
            <a:pPr marL="0" indent="0">
              <a:buNone/>
            </a:pPr>
            <a:endParaRPr lang="it-IT" sz="2400" dirty="0"/>
          </a:p>
        </p:txBody>
      </p:sp>
      <p:sp>
        <p:nvSpPr>
          <p:cNvPr id="14" name="Segnaposto contenuto 5"/>
          <p:cNvSpPr txBox="1">
            <a:spLocks/>
          </p:cNvSpPr>
          <p:nvPr/>
        </p:nvSpPr>
        <p:spPr>
          <a:xfrm>
            <a:off x="5422279" y="1636440"/>
            <a:ext cx="7200801" cy="67687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600" b="1" u="sng" dirty="0" smtClean="0">
                <a:solidFill>
                  <a:srgbClr val="C00000"/>
                </a:solidFill>
              </a:rPr>
              <a:t>Roma </a:t>
            </a:r>
            <a:r>
              <a:rPr lang="it-IT" sz="1600" b="1" u="sng" dirty="0">
                <a:solidFill>
                  <a:srgbClr val="C00000"/>
                </a:solidFill>
              </a:rPr>
              <a:t>Capitale è una emergenza italiana ed una </a:t>
            </a:r>
            <a:r>
              <a:rPr lang="it-IT" sz="1600" b="1" u="sng" dirty="0" smtClean="0">
                <a:solidFill>
                  <a:srgbClr val="C00000"/>
                </a:solidFill>
              </a:rPr>
              <a:t>sfida per tutti</a:t>
            </a:r>
            <a:r>
              <a:rPr lang="it-IT" sz="1600" b="1" dirty="0" smtClean="0">
                <a:solidFill>
                  <a:srgbClr val="C00000"/>
                </a:solidFill>
              </a:rPr>
              <a:t>. Tutto </a:t>
            </a:r>
            <a:r>
              <a:rPr lang="it-IT" sz="1600" b="1" dirty="0">
                <a:solidFill>
                  <a:srgbClr val="C00000"/>
                </a:solidFill>
              </a:rPr>
              <a:t>ciò che riguarda Roma, la Capitale d’Italia, si riverbera tanto in ambito nazionale quanto in quello sovranazionale nel bene e nel male; </a:t>
            </a:r>
            <a:r>
              <a:rPr lang="it-IT" sz="1600" dirty="0" smtClean="0"/>
              <a:t>persone</a:t>
            </a:r>
            <a:r>
              <a:rPr lang="it-IT" sz="1600" dirty="0"/>
              <a:t>, Partiti, Media e Casta che tramano per far fallire Roma ed il Movimento votato a larga maggioranza dai cittadini credo rischino un clamoroso autogol; </a:t>
            </a:r>
            <a:r>
              <a:rPr lang="it-IT" sz="1600" b="1" dirty="0"/>
              <a:t>i Cittadini hanno scelto, </a:t>
            </a:r>
            <a:r>
              <a:rPr lang="it-IT" sz="1600" b="1" dirty="0">
                <a:solidFill>
                  <a:srgbClr val="C00000"/>
                </a:solidFill>
              </a:rPr>
              <a:t>lasciamo almeno qualche anno a chi è stato democraticamente eletto a svolgere il proprio lavoro</a:t>
            </a:r>
            <a:r>
              <a:rPr lang="it-IT" sz="1600" dirty="0"/>
              <a:t>, </a:t>
            </a:r>
            <a:r>
              <a:rPr lang="it-IT" sz="1400" dirty="0"/>
              <a:t>senza inventare ad ogni piè sospinto scandali fabbricati ad arte, notizie ingigantite, o addebitando alla Raggi la grave e fallimentare situazione ereditata dalle precedenti amministrazioni</a:t>
            </a:r>
            <a:r>
              <a:rPr lang="it-IT" sz="1600" dirty="0" smtClean="0"/>
              <a:t>.</a:t>
            </a:r>
            <a:endParaRPr lang="it-IT" sz="1600" dirty="0"/>
          </a:p>
          <a:p>
            <a:pPr algn="just"/>
            <a:r>
              <a:rPr lang="it-IT" sz="1600" b="1" u="sng" dirty="0"/>
              <a:t>Per quanto attiene il sottoscritto </a:t>
            </a:r>
            <a:r>
              <a:rPr lang="it-IT" sz="1600" b="1" dirty="0"/>
              <a:t>e l’incarico affidatogli e cioè la Riorganizzazione delle Società Partecipate</a:t>
            </a:r>
            <a:r>
              <a:rPr lang="it-IT" sz="1600" dirty="0" smtClean="0"/>
              <a:t>, faccio il </a:t>
            </a:r>
            <a:r>
              <a:rPr lang="it-IT" sz="1600" b="1" dirty="0" smtClean="0"/>
              <a:t>Public </a:t>
            </a:r>
            <a:r>
              <a:rPr lang="it-IT" sz="1600" b="1" dirty="0" err="1" smtClean="0"/>
              <a:t>Servant</a:t>
            </a:r>
            <a:r>
              <a:rPr lang="it-IT" sz="1600" dirty="0" smtClean="0"/>
              <a:t>(2), </a:t>
            </a:r>
            <a:r>
              <a:rPr lang="it-IT" sz="1400" dirty="0" smtClean="0"/>
              <a:t>cerco di portare la mia esperienza di imprenditore nel risanamento di imprese, private e pubbliche, sia nazionali che internazionali.</a:t>
            </a:r>
            <a:endParaRPr lang="it-IT" sz="1400" dirty="0"/>
          </a:p>
          <a:p>
            <a:pPr algn="just"/>
            <a:r>
              <a:rPr lang="it-IT" sz="1600" b="1" u="sng" dirty="0">
                <a:solidFill>
                  <a:srgbClr val="C00000"/>
                </a:solidFill>
              </a:rPr>
              <a:t>La squadra, di collaboratori e dipendenti comunali e delle Partecipate</a:t>
            </a:r>
            <a:r>
              <a:rPr lang="it-IT" sz="1600" b="1" u="sng" dirty="0"/>
              <a:t>, ed il </a:t>
            </a:r>
            <a:r>
              <a:rPr lang="it-IT" sz="1600" b="1" u="sng" dirty="0" err="1"/>
              <a:t>GdL</a:t>
            </a:r>
            <a:r>
              <a:rPr lang="it-IT" sz="1600" b="1" u="sng" dirty="0"/>
              <a:t>-Gruppo di Lavoro </a:t>
            </a:r>
            <a:r>
              <a:rPr lang="it-IT" sz="1600" dirty="0"/>
              <a:t>che ho delegato alla Riorganizzazione sta diventando di mese in mese </a:t>
            </a:r>
            <a:r>
              <a:rPr lang="it-IT" sz="1600" dirty="0" smtClean="0"/>
              <a:t>sempre più </a:t>
            </a:r>
            <a:r>
              <a:rPr lang="it-IT" sz="1600" dirty="0"/>
              <a:t>efficiente e </a:t>
            </a:r>
            <a:r>
              <a:rPr lang="it-IT" sz="1600" dirty="0" smtClean="0"/>
              <a:t>motivato.</a:t>
            </a:r>
          </a:p>
          <a:p>
            <a:pPr algn="just"/>
            <a:r>
              <a:rPr lang="it-IT" sz="1600" b="1" u="sng" dirty="0" smtClean="0">
                <a:solidFill>
                  <a:srgbClr val="C00000"/>
                </a:solidFill>
              </a:rPr>
              <a:t>Ogni cittadino dovrebbe </a:t>
            </a:r>
            <a:r>
              <a:rPr lang="it-IT" sz="1600" b="1" u="sng" dirty="0">
                <a:solidFill>
                  <a:srgbClr val="C00000"/>
                </a:solidFill>
              </a:rPr>
              <a:t>fare la sua parte </a:t>
            </a:r>
            <a:r>
              <a:rPr lang="it-IT" sz="1600" dirty="0"/>
              <a:t>attraverso il proprio contributo individuale </a:t>
            </a:r>
            <a:r>
              <a:rPr lang="it-IT" sz="1600" u="sng" dirty="0"/>
              <a:t>affinché la Capitale possa gradatamente riemergere</a:t>
            </a:r>
            <a:r>
              <a:rPr lang="it-IT" sz="1600" b="1" u="sng" dirty="0"/>
              <a:t> e ritornare ad essere la Roma </a:t>
            </a:r>
            <a:r>
              <a:rPr lang="it-IT" sz="1600" b="1" u="sng" dirty="0" smtClean="0"/>
              <a:t>Caput Mundi di allora.</a:t>
            </a:r>
            <a:r>
              <a:rPr lang="it-IT" sz="1600" b="1" dirty="0" smtClean="0"/>
              <a:t> </a:t>
            </a:r>
            <a:r>
              <a:rPr lang="it-IT" sz="1600" b="1" dirty="0"/>
              <a:t>Non ha senso avere le mani pulite se si tengono in </a:t>
            </a:r>
            <a:r>
              <a:rPr lang="it-IT" sz="1600" b="1" dirty="0" smtClean="0"/>
              <a:t>tasca. </a:t>
            </a:r>
            <a:r>
              <a:rPr lang="it-IT" sz="1600" b="1" dirty="0"/>
              <a:t>Ritengo sia un dovere affrontare queste sfide nella Riorganizzazione delle Partecipate, troppo facile </a:t>
            </a:r>
            <a:r>
              <a:rPr lang="it-IT" sz="1600" b="1" dirty="0" smtClean="0"/>
              <a:t>criticare(3), </a:t>
            </a:r>
            <a:r>
              <a:rPr lang="it-IT" sz="1600" dirty="0"/>
              <a:t>troppo facile limitarsi ad una sterile opposizione troppo facile rimanere dietro le quinte, giudicare senza avere alcuna contezza della realtà concreta</a:t>
            </a:r>
            <a:r>
              <a:rPr lang="it-IT" sz="1600" dirty="0" smtClean="0"/>
              <a:t>.</a:t>
            </a:r>
            <a:endParaRPr lang="it-IT" sz="1600" dirty="0"/>
          </a:p>
          <a:p>
            <a:pPr algn="just"/>
            <a:r>
              <a:rPr lang="it-IT" sz="1600" b="1" u="sng" dirty="0">
                <a:solidFill>
                  <a:srgbClr val="C00000"/>
                </a:solidFill>
              </a:rPr>
              <a:t>M</a:t>
            </a:r>
            <a:r>
              <a:rPr lang="it-IT" sz="1600" b="1" u="sng" dirty="0" smtClean="0">
                <a:solidFill>
                  <a:srgbClr val="C00000"/>
                </a:solidFill>
              </a:rPr>
              <a:t>i </a:t>
            </a:r>
            <a:r>
              <a:rPr lang="it-IT" sz="1600" b="1" u="sng" dirty="0">
                <a:solidFill>
                  <a:srgbClr val="C00000"/>
                </a:solidFill>
              </a:rPr>
              <a:t>sono avvalso </a:t>
            </a:r>
            <a:r>
              <a:rPr lang="it-IT" sz="1600" b="1" dirty="0">
                <a:solidFill>
                  <a:srgbClr val="C00000"/>
                </a:solidFill>
              </a:rPr>
              <a:t>oltre che dei dati </a:t>
            </a:r>
            <a:r>
              <a:rPr lang="it-IT" sz="1600" b="1" dirty="0"/>
              <a:t>ricavati all’interno del Comune</a:t>
            </a:r>
            <a:r>
              <a:rPr lang="it-IT" sz="1600" dirty="0"/>
              <a:t>, Dipartimenti e Partecipate, anche del </a:t>
            </a:r>
            <a:r>
              <a:rPr lang="it-IT" sz="1600" u="sng" dirty="0"/>
              <a:t>recente studio di </a:t>
            </a:r>
            <a:r>
              <a:rPr lang="it-IT" sz="1600" u="sng" dirty="0">
                <a:solidFill>
                  <a:srgbClr val="C00000"/>
                </a:solidFill>
              </a:rPr>
              <a:t>Gianfranco Polillo</a:t>
            </a:r>
            <a:r>
              <a:rPr lang="it-IT" sz="1600" u="sng" dirty="0"/>
              <a:t>, </a:t>
            </a:r>
            <a:r>
              <a:rPr lang="it-IT" sz="1400" u="sng" dirty="0"/>
              <a:t>edito da </a:t>
            </a:r>
            <a:r>
              <a:rPr lang="it-IT" sz="1400" u="sng" dirty="0" smtClean="0">
                <a:hlinkClick r:id="rId2"/>
              </a:rPr>
              <a:t>www.adapt.it</a:t>
            </a:r>
            <a:r>
              <a:rPr lang="it-IT" sz="1400" u="sng" dirty="0" smtClean="0"/>
              <a:t> </a:t>
            </a:r>
            <a:r>
              <a:rPr lang="it-IT" sz="1400" u="sng" dirty="0"/>
              <a:t>UNIVERSITY PRESS e-book serie n.57 </a:t>
            </a:r>
            <a:r>
              <a:rPr lang="it-IT" sz="1400" b="1" u="sng" dirty="0">
                <a:solidFill>
                  <a:srgbClr val="C00000"/>
                </a:solidFill>
              </a:rPr>
              <a:t>ROMA - reset</a:t>
            </a:r>
            <a:r>
              <a:rPr lang="it-IT" sz="1400" dirty="0"/>
              <a:t>, disponibile e scaricabile dal web.</a:t>
            </a:r>
          </a:p>
          <a:p>
            <a:pPr marL="0" indent="0" algn="just">
              <a:buNone/>
            </a:pPr>
            <a:r>
              <a:rPr lang="it-IT" sz="1600" b="1" dirty="0"/>
              <a:t> </a:t>
            </a:r>
            <a:endParaRPr lang="it-IT" sz="1600" dirty="0"/>
          </a:p>
          <a:p>
            <a:endParaRPr lang="it-IT" sz="1600" dirty="0" smtClean="0"/>
          </a:p>
          <a:p>
            <a:pPr marL="0" indent="0">
              <a:buNone/>
            </a:pPr>
            <a:r>
              <a:rPr lang="it-IT" sz="1600" b="1" dirty="0" smtClean="0"/>
              <a:t> </a:t>
            </a:r>
            <a:endParaRPr lang="it-IT" sz="1600" dirty="0" smtClean="0"/>
          </a:p>
          <a:p>
            <a:endParaRPr lang="it-IT" sz="1600" b="1"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4</a:t>
            </a:fld>
            <a:endParaRPr lang="it-IT" dirty="0"/>
          </a:p>
        </p:txBody>
      </p:sp>
    </p:spTree>
    <p:extLst>
      <p:ext uri="{BB962C8B-B14F-4D97-AF65-F5344CB8AC3E}">
        <p14:creationId xmlns:p14="http://schemas.microsoft.com/office/powerpoint/2010/main" val="143195776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ANALISI dei NUMERI e FATTORI che differenziano ROMA da molte altre metropoli e Capitali europee </a:t>
            </a:r>
            <a:endParaRPr lang="it-IT" b="1" dirty="0">
              <a:solidFill>
                <a:srgbClr val="FFC000"/>
              </a:solidFill>
            </a:endParaRPr>
          </a:p>
        </p:txBody>
      </p:sp>
      <p:sp>
        <p:nvSpPr>
          <p:cNvPr id="4" name="Segnaposto contenuto 4"/>
          <p:cNvSpPr txBox="1">
            <a:spLocks noGrp="1"/>
          </p:cNvSpPr>
          <p:nvPr>
            <p:ph type="body" idx="1"/>
          </p:nvPr>
        </p:nvSpPr>
        <p:spPr>
          <a:xfrm>
            <a:off x="165696" y="1852464"/>
            <a:ext cx="5256584" cy="76328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b="1" dirty="0" smtClean="0">
                <a:solidFill>
                  <a:srgbClr val="C00000"/>
                </a:solidFill>
                <a:effectLst>
                  <a:outerShdw blurRad="38100" dist="38100" dir="2700000" algn="tl">
                    <a:srgbClr val="000000">
                      <a:alpha val="43137"/>
                    </a:srgbClr>
                  </a:outerShdw>
                </a:effectLst>
              </a:rPr>
              <a:t>Dati e Fatti </a:t>
            </a:r>
            <a:r>
              <a:rPr lang="it-IT" sz="1800" b="1" dirty="0" smtClean="0"/>
              <a:t>(perché si sono accumulati in Roma 15 miliardi di debito? Solo Roma è gestita male? In parte è stata Mala-</a:t>
            </a:r>
            <a:r>
              <a:rPr lang="it-IT" sz="1800" b="1" dirty="0" err="1" smtClean="0"/>
              <a:t>Gestio</a:t>
            </a:r>
            <a:r>
              <a:rPr lang="it-IT" sz="1800" b="1" dirty="0" smtClean="0"/>
              <a:t> ma la maggior parte del debito è strutturale!…)</a:t>
            </a:r>
          </a:p>
          <a:p>
            <a:pPr marL="0" indent="0">
              <a:buNone/>
            </a:pPr>
            <a:endParaRPr lang="it-IT" sz="1800" b="1" dirty="0" smtClean="0">
              <a:solidFill>
                <a:srgbClr val="C00000"/>
              </a:solidFill>
              <a:effectLst>
                <a:outerShdw blurRad="38100" dist="38100" dir="2700000" algn="tl">
                  <a:srgbClr val="000000">
                    <a:alpha val="43137"/>
                  </a:srgbClr>
                </a:outerShdw>
              </a:effectLst>
            </a:endParaRPr>
          </a:p>
          <a:p>
            <a:pPr marL="0" indent="0">
              <a:buNone/>
            </a:pPr>
            <a:r>
              <a:rPr lang="it-IT" sz="1800" b="1" dirty="0" smtClean="0">
                <a:solidFill>
                  <a:srgbClr val="C00000"/>
                </a:solidFill>
                <a:effectLst>
                  <a:outerShdw blurRad="38100" dist="38100" dir="2700000" algn="tl">
                    <a:srgbClr val="000000">
                      <a:alpha val="43137"/>
                    </a:srgbClr>
                  </a:outerShdw>
                </a:effectLst>
              </a:rPr>
              <a:t>Per capire facciamo una comparazione </a:t>
            </a:r>
          </a:p>
          <a:p>
            <a:pPr marL="0" indent="0">
              <a:buNone/>
            </a:pPr>
            <a:r>
              <a:rPr lang="it-IT" sz="2400" b="1" dirty="0" smtClean="0"/>
              <a:t>Benchmark</a:t>
            </a:r>
            <a:r>
              <a:rPr lang="it-IT" sz="2400" b="1" dirty="0"/>
              <a:t>: Roma - Milano</a:t>
            </a:r>
          </a:p>
          <a:p>
            <a:pPr marL="0" indent="0">
              <a:buNone/>
            </a:pPr>
            <a:endParaRPr lang="it-IT" sz="2400" b="1" dirty="0" smtClean="0"/>
          </a:p>
          <a:p>
            <a:pPr marL="0" indent="0">
              <a:buNone/>
            </a:pPr>
            <a:r>
              <a:rPr lang="it-IT" sz="2400" b="1" dirty="0" smtClean="0">
                <a:solidFill>
                  <a:srgbClr val="C00000"/>
                </a:solidFill>
                <a:effectLst>
                  <a:outerShdw blurRad="38100" dist="38100" dir="2700000" algn="tl">
                    <a:srgbClr val="000000">
                      <a:alpha val="43137"/>
                    </a:srgbClr>
                  </a:outerShdw>
                </a:effectLst>
              </a:rPr>
              <a:t>ROMA è estesa come 9 Metropoli italiane e 8 Capitali europe</a:t>
            </a:r>
            <a:r>
              <a:rPr lang="it-IT" sz="2400" b="1" dirty="0">
                <a:solidFill>
                  <a:srgbClr val="C00000"/>
                </a:solidFill>
                <a:effectLst>
                  <a:outerShdw blurRad="38100" dist="38100" dir="2700000" algn="tl">
                    <a:srgbClr val="000000">
                      <a:alpha val="43137"/>
                    </a:srgbClr>
                  </a:outerShdw>
                </a:effectLst>
              </a:rPr>
              <a:t>e</a:t>
            </a:r>
            <a:endParaRPr lang="it-IT" sz="2400" b="1" dirty="0" smtClean="0">
              <a:solidFill>
                <a:srgbClr val="C00000"/>
              </a:solidFill>
              <a:effectLst>
                <a:outerShdw blurRad="38100" dist="38100" dir="2700000" algn="tl">
                  <a:srgbClr val="000000">
                    <a:alpha val="43137"/>
                  </a:srgbClr>
                </a:outerShdw>
              </a:effectLst>
            </a:endParaRPr>
          </a:p>
          <a:p>
            <a:pPr marL="0" indent="0">
              <a:buNone/>
            </a:pPr>
            <a:endParaRPr lang="it-IT" b="1" dirty="0" smtClean="0"/>
          </a:p>
          <a:p>
            <a:pPr marL="0" indent="0">
              <a:buNone/>
            </a:pPr>
            <a:endParaRPr lang="it-IT" b="1" dirty="0"/>
          </a:p>
        </p:txBody>
      </p:sp>
      <p:sp>
        <p:nvSpPr>
          <p:cNvPr id="5" name="Segnaposto contenuto 5"/>
          <p:cNvSpPr txBox="1">
            <a:spLocks/>
          </p:cNvSpPr>
          <p:nvPr/>
        </p:nvSpPr>
        <p:spPr>
          <a:xfrm>
            <a:off x="5710312" y="1852464"/>
            <a:ext cx="6840760" cy="76328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None/>
            </a:pPr>
            <a:r>
              <a:rPr lang="it-IT" sz="1600" b="1" i="1" dirty="0" smtClean="0">
                <a:solidFill>
                  <a:srgbClr val="C00000"/>
                </a:solidFill>
              </a:rPr>
              <a:t>Roma </a:t>
            </a:r>
            <a:r>
              <a:rPr lang="it-IT" sz="1600" b="1" i="1" dirty="0">
                <a:solidFill>
                  <a:srgbClr val="C00000"/>
                </a:solidFill>
              </a:rPr>
              <a:t>è il Comune più grande d’Italia</a:t>
            </a:r>
            <a:r>
              <a:rPr lang="it-IT" sz="1600" i="1" dirty="0"/>
              <a:t>. </a:t>
            </a:r>
            <a:r>
              <a:rPr lang="it-IT" sz="1600" b="1" i="1" dirty="0"/>
              <a:t>La sua superficie è pari a 1.287 KM² </a:t>
            </a:r>
            <a:r>
              <a:rPr lang="it-IT" sz="1600" i="1" dirty="0"/>
              <a:t>(</a:t>
            </a:r>
            <a:r>
              <a:rPr lang="it-IT" sz="1600" b="1" i="1" dirty="0">
                <a:solidFill>
                  <a:srgbClr val="C00000"/>
                </a:solidFill>
              </a:rPr>
              <a:t>Milano </a:t>
            </a:r>
            <a:r>
              <a:rPr lang="it-IT" sz="1600" i="1" dirty="0"/>
              <a:t>ha 182 KM2 – </a:t>
            </a:r>
            <a:r>
              <a:rPr lang="it-IT" sz="1600" b="1" i="1" dirty="0">
                <a:solidFill>
                  <a:srgbClr val="C00000"/>
                </a:solidFill>
              </a:rPr>
              <a:t>7 volte meno</a:t>
            </a:r>
            <a:r>
              <a:rPr lang="it-IT" sz="1600" i="1" dirty="0"/>
              <a:t>).</a:t>
            </a:r>
            <a:r>
              <a:rPr lang="it-IT" sz="1600" b="1" i="1" dirty="0"/>
              <a:t> </a:t>
            </a:r>
            <a:r>
              <a:rPr lang="it-IT" sz="1600" i="1" u="sng" dirty="0"/>
              <a:t>È grande come l’insieme delle restanti </a:t>
            </a:r>
            <a:r>
              <a:rPr lang="it-IT" sz="1600" b="1" i="1" u="sng" dirty="0"/>
              <a:t>otto Città Metropolitane</a:t>
            </a:r>
            <a:r>
              <a:rPr lang="it-IT" sz="1600" i="1" dirty="0"/>
              <a:t>, sulle nove previste dalla legge. Comprende cioè: Torino, Napoli, Reggio Calabria, Firenze, Milano, Bologna, Genova e Bari che, tutte insieme, hanno una superficie pari a circa 1.267</a:t>
            </a:r>
            <a:r>
              <a:rPr lang="it-IT" sz="1600" dirty="0"/>
              <a:t> </a:t>
            </a:r>
            <a:r>
              <a:rPr lang="it-IT" sz="1600" i="1" dirty="0"/>
              <a:t>KM²; </a:t>
            </a:r>
            <a:r>
              <a:rPr lang="it-IT" sz="1600" b="1" i="1" dirty="0" smtClean="0"/>
              <a:t>È </a:t>
            </a:r>
            <a:r>
              <a:rPr lang="it-IT" sz="1600" b="1" i="1" dirty="0"/>
              <a:t>anche un unicum, esclusa Londra</a:t>
            </a:r>
            <a:r>
              <a:rPr lang="it-IT" sz="1600" i="1" dirty="0"/>
              <a:t>, nel panorama europeo. </a:t>
            </a:r>
            <a:r>
              <a:rPr lang="it-IT" sz="1600" b="1" i="1" u="sng" dirty="0"/>
              <a:t>Bisogna infatti sommarne 9 in Europa</a:t>
            </a:r>
            <a:r>
              <a:rPr lang="it-IT" sz="1600" i="1" u="sng" dirty="0"/>
              <a:t>, la dimensione di Vienna, Lisbona, Atene, Amsterdam, Berna, Parigi, Copenaghen, Dublino e Bruxelles per avere una massa critica, più o meno identica: 1.279 KM²</a:t>
            </a:r>
            <a:r>
              <a:rPr lang="it-IT" sz="1600" i="1" dirty="0"/>
              <a:t>. </a:t>
            </a:r>
            <a:endParaRPr lang="it-IT" sz="1600" i="1" dirty="0" smtClean="0"/>
          </a:p>
          <a:p>
            <a:pPr marL="0" indent="0" algn="just">
              <a:buNone/>
            </a:pPr>
            <a:endParaRPr lang="it-IT" sz="1600" b="1" i="1" dirty="0"/>
          </a:p>
          <a:p>
            <a:pPr marL="0" indent="0" algn="just">
              <a:buNone/>
            </a:pPr>
            <a:r>
              <a:rPr lang="it-IT" sz="1600" b="1" i="1" dirty="0" smtClean="0">
                <a:solidFill>
                  <a:srgbClr val="C00000"/>
                </a:solidFill>
              </a:rPr>
              <a:t>Densità abitativa: Londra 2,7 volte maggiore; Milano 3,5 volte</a:t>
            </a:r>
            <a:endParaRPr lang="it-IT" sz="1600" b="1" dirty="0">
              <a:solidFill>
                <a:srgbClr val="C00000"/>
              </a:solidFill>
            </a:endParaRPr>
          </a:p>
          <a:p>
            <a:pPr algn="just"/>
            <a:r>
              <a:rPr lang="it-IT" sz="1600" i="1" dirty="0" smtClean="0"/>
              <a:t>Roma 1.287 Km2 – 2,65 milioni ab. – densità 2.000 ab/km2</a:t>
            </a:r>
          </a:p>
          <a:p>
            <a:pPr algn="just"/>
            <a:r>
              <a:rPr lang="it-IT" sz="1600" i="1" dirty="0" smtClean="0"/>
              <a:t>Londra 1.572  Km2 – 8,6 milioni ab. – densità 5.470 ab/km2</a:t>
            </a:r>
          </a:p>
          <a:p>
            <a:pPr algn="just"/>
            <a:r>
              <a:rPr lang="it-IT" sz="1600" i="1" dirty="0" smtClean="0"/>
              <a:t>Milano    182  Km2 – 1,25 milioni ab. – densità 6.870 ab/km2</a:t>
            </a:r>
          </a:p>
          <a:p>
            <a:pPr marL="0" indent="0" algn="just">
              <a:buNone/>
            </a:pPr>
            <a:endParaRPr lang="it-IT" sz="1600" i="1" dirty="0" smtClean="0"/>
          </a:p>
          <a:p>
            <a:pPr marL="0" indent="0" algn="just">
              <a:buNone/>
            </a:pPr>
            <a:r>
              <a:rPr lang="it-IT" sz="1600" b="1" i="1" dirty="0" smtClean="0">
                <a:solidFill>
                  <a:srgbClr val="C00000"/>
                </a:solidFill>
              </a:rPr>
              <a:t>STRADE: Roma ha 8.594 Km di strade, Milano 1.703 Km </a:t>
            </a:r>
            <a:r>
              <a:rPr lang="it-IT" sz="1600" i="1" dirty="0" smtClean="0"/>
              <a:t>(</a:t>
            </a:r>
            <a:r>
              <a:rPr lang="it-IT" sz="1600" b="1" i="1" dirty="0" smtClean="0"/>
              <a:t>5 volte</a:t>
            </a:r>
            <a:r>
              <a:rPr lang="it-IT" sz="1600" i="1" dirty="0" smtClean="0"/>
              <a:t>)</a:t>
            </a:r>
          </a:p>
          <a:p>
            <a:pPr marL="0" indent="0" algn="just">
              <a:buNone/>
            </a:pPr>
            <a:r>
              <a:rPr lang="it-IT" sz="1600" b="1" i="1" dirty="0" smtClean="0"/>
              <a:t>Per ogni Km di strade Roma ha risorse </a:t>
            </a:r>
            <a:r>
              <a:rPr lang="it-IT" sz="1600" i="1" dirty="0" smtClean="0"/>
              <a:t>per 122.000 euro; Milano ha risorse pari a 1,5 milioni di euro </a:t>
            </a:r>
            <a:r>
              <a:rPr lang="it-IT" sz="1600" b="1" i="1" dirty="0" smtClean="0"/>
              <a:t>(Roma ha 12 volte meno risorse di Milano per il mantenimento delle strade e delle buche!) </a:t>
            </a:r>
          </a:p>
          <a:p>
            <a:pPr marL="0" indent="0" algn="just">
              <a:buNone/>
            </a:pPr>
            <a:r>
              <a:rPr lang="it-IT" sz="1600" i="1" u="sng" dirty="0" smtClean="0"/>
              <a:t>Ogni abitante in Roma deve mantenere 310 mt di strade; Milano 73 mt. </a:t>
            </a:r>
          </a:p>
          <a:p>
            <a:pPr marL="0" indent="0" algn="just">
              <a:buNone/>
            </a:pPr>
            <a:endParaRPr lang="it-IT" sz="1600" dirty="0"/>
          </a:p>
          <a:p>
            <a:pPr marL="0" indent="0" algn="just">
              <a:buNone/>
            </a:pPr>
            <a:r>
              <a:rPr lang="it-IT" sz="1600" b="1" i="1" dirty="0" smtClean="0">
                <a:solidFill>
                  <a:srgbClr val="C00000"/>
                </a:solidFill>
              </a:rPr>
              <a:t>DISPONIBILITA’ FINANZIARIE in euro, media annua nel quinquennio</a:t>
            </a:r>
            <a:endParaRPr lang="it-IT" sz="1600" dirty="0" smtClean="0"/>
          </a:p>
          <a:p>
            <a:pPr marL="0" indent="0" algn="just">
              <a:buNone/>
            </a:pPr>
            <a:r>
              <a:rPr lang="it-IT" sz="1600" i="1" dirty="0" smtClean="0"/>
              <a:t>Roma 5.496 milioni - Milano 5.060 milioni</a:t>
            </a:r>
          </a:p>
          <a:p>
            <a:pPr marL="0" indent="0" algn="just">
              <a:buNone/>
            </a:pPr>
            <a:r>
              <a:rPr lang="it-IT" sz="1600" i="1" u="sng" dirty="0" smtClean="0"/>
              <a:t>per abitante: </a:t>
            </a:r>
            <a:r>
              <a:rPr lang="it-IT" sz="1600" b="1" i="1" u="sng" dirty="0" smtClean="0"/>
              <a:t>Roma 1.890</a:t>
            </a:r>
            <a:r>
              <a:rPr lang="it-IT" sz="1600" i="1" u="sng" dirty="0" smtClean="0"/>
              <a:t> euro, </a:t>
            </a:r>
            <a:r>
              <a:rPr lang="it-IT" sz="1600" b="1" i="1" u="sng" dirty="0" smtClean="0"/>
              <a:t>Milano</a:t>
            </a:r>
            <a:r>
              <a:rPr lang="it-IT" sz="1600" i="1" u="sng" dirty="0" smtClean="0"/>
              <a:t> </a:t>
            </a:r>
            <a:r>
              <a:rPr lang="it-IT" sz="1600" b="1" i="1" u="sng" dirty="0" smtClean="0"/>
              <a:t>3.748</a:t>
            </a:r>
            <a:r>
              <a:rPr lang="it-IT" sz="1600" i="1" u="sng" dirty="0" smtClean="0"/>
              <a:t> (</a:t>
            </a:r>
            <a:r>
              <a:rPr lang="it-IT" sz="1600" b="1" i="1" u="sng" dirty="0" smtClean="0"/>
              <a:t>Milano ha il doppio</a:t>
            </a:r>
            <a:r>
              <a:rPr lang="it-IT" sz="1600" i="1" u="sng" dirty="0" smtClean="0"/>
              <a:t>)</a:t>
            </a:r>
            <a:endParaRPr lang="it-IT" sz="1600" i="1" u="sng" dirty="0"/>
          </a:p>
          <a:p>
            <a:pPr marL="0" indent="0">
              <a:buNone/>
            </a:pPr>
            <a:endParaRPr lang="it-IT" sz="1600" dirty="0" smtClean="0"/>
          </a:p>
        </p:txBody>
      </p:sp>
      <p:pic>
        <p:nvPicPr>
          <p:cNvPr id="6" name="Immagine 5" descr="C:\Users\Massimo\Desktop\RCM &amp; MC WEB 10 marz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720" y="5812904"/>
            <a:ext cx="4824536" cy="3456384"/>
          </a:xfrm>
          <a:prstGeom prst="rect">
            <a:avLst/>
          </a:prstGeom>
          <a:noFill/>
          <a:ln>
            <a:noFill/>
          </a:ln>
        </p:spPr>
      </p:pic>
      <p:sp>
        <p:nvSpPr>
          <p:cNvPr id="3" name="Segnaposto numero diapositiva 2"/>
          <p:cNvSpPr>
            <a:spLocks noGrp="1"/>
          </p:cNvSpPr>
          <p:nvPr>
            <p:ph type="sldNum" sz="quarter" idx="2"/>
          </p:nvPr>
        </p:nvSpPr>
        <p:spPr/>
        <p:txBody>
          <a:bodyPr/>
          <a:lstStyle/>
          <a:p>
            <a:fld id="{86CB4B4D-7CA3-9044-876B-883B54F8677D}" type="slidenum">
              <a:rPr lang="it-IT" smtClean="0"/>
              <a:pPr/>
              <a:t>5</a:t>
            </a:fld>
            <a:endParaRPr lang="it-IT" dirty="0"/>
          </a:p>
        </p:txBody>
      </p:sp>
    </p:spTree>
    <p:extLst>
      <p:ext uri="{BB962C8B-B14F-4D97-AF65-F5344CB8AC3E}">
        <p14:creationId xmlns:p14="http://schemas.microsoft.com/office/powerpoint/2010/main" val="292355301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COMPARAZIONI con CAPITALI EUROPEE</a:t>
            </a:r>
            <a:br>
              <a:rPr lang="it-IT" b="1" dirty="0" smtClean="0">
                <a:solidFill>
                  <a:srgbClr val="FFC000"/>
                </a:solidFill>
              </a:rPr>
            </a:br>
            <a:r>
              <a:rPr lang="it-IT" b="1" dirty="0" smtClean="0">
                <a:solidFill>
                  <a:srgbClr val="FFC000"/>
                </a:solidFill>
              </a:rPr>
              <a:t>e mondiali, nelle Infrastrutture e nell’attrattività</a:t>
            </a:r>
            <a:endParaRPr lang="it-IT" dirty="0"/>
          </a:p>
        </p:txBody>
      </p:sp>
      <p:sp>
        <p:nvSpPr>
          <p:cNvPr id="4" name="Segnaposto contenuto 4"/>
          <p:cNvSpPr txBox="1">
            <a:spLocks noGrp="1"/>
          </p:cNvSpPr>
          <p:nvPr>
            <p:ph type="body" idx="1"/>
          </p:nvPr>
        </p:nvSpPr>
        <p:spPr>
          <a:xfrm>
            <a:off x="381720" y="1708448"/>
            <a:ext cx="5256584" cy="651686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MADRID:</a:t>
            </a:r>
            <a:r>
              <a:rPr lang="it-IT" sz="2400" b="1" dirty="0" smtClean="0"/>
              <a:t> 5 volte più estesa la Rete Metropolitane rispetto a Roma </a:t>
            </a:r>
          </a:p>
          <a:p>
            <a:pPr marL="0" indent="0">
              <a:buNone/>
            </a:pPr>
            <a:endParaRPr lang="it-IT" sz="2400" b="1" dirty="0" smtClean="0"/>
          </a:p>
          <a:p>
            <a:pPr marL="0" indent="0">
              <a:buNone/>
            </a:pPr>
            <a:r>
              <a:rPr lang="it-IT" sz="2400" b="1" dirty="0" smtClean="0">
                <a:solidFill>
                  <a:srgbClr val="C00000"/>
                </a:solidFill>
                <a:effectLst>
                  <a:outerShdw blurRad="38100" dist="38100" dir="2700000" algn="tl">
                    <a:srgbClr val="000000">
                      <a:alpha val="43137"/>
                    </a:srgbClr>
                  </a:outerShdw>
                </a:effectLst>
              </a:rPr>
              <a:t>PARIGI:</a:t>
            </a:r>
            <a:r>
              <a:rPr lang="it-IT" sz="2400" b="1" dirty="0" smtClean="0"/>
              <a:t> 3,7 volte Rete più estesa e da 5 a 8 volte maggiori risorse</a:t>
            </a:r>
          </a:p>
          <a:p>
            <a:pPr marL="0" indent="0">
              <a:buNone/>
            </a:pPr>
            <a:endParaRPr lang="it-IT" sz="2400" b="1" dirty="0" smtClean="0">
              <a:solidFill>
                <a:srgbClr val="C00000"/>
              </a:solidFill>
              <a:effectLst>
                <a:outerShdw blurRad="38100" dist="38100" dir="2700000" algn="tl">
                  <a:srgbClr val="000000">
                    <a:alpha val="43137"/>
                  </a:srgbClr>
                </a:outerShdw>
              </a:effectLst>
            </a:endParaRPr>
          </a:p>
          <a:p>
            <a:pPr marL="0" indent="0">
              <a:buNone/>
            </a:pPr>
            <a:r>
              <a:rPr lang="it-IT" sz="2400" b="1" dirty="0" smtClean="0">
                <a:solidFill>
                  <a:srgbClr val="C00000"/>
                </a:solidFill>
                <a:effectLst>
                  <a:outerShdw blurRad="38100" dist="38100" dir="2700000" algn="tl">
                    <a:srgbClr val="000000">
                      <a:alpha val="43137"/>
                    </a:srgbClr>
                  </a:outerShdw>
                </a:effectLst>
              </a:rPr>
              <a:t>PENULTIMI in graduatoria per attrazione di investimenti dal Mondo</a:t>
            </a:r>
          </a:p>
          <a:p>
            <a:pPr marL="0" indent="0">
              <a:buNone/>
            </a:pPr>
            <a:r>
              <a:rPr lang="it-IT" sz="2400" i="1" dirty="0" smtClean="0"/>
              <a:t>Roma deve migliorare!</a:t>
            </a:r>
          </a:p>
          <a:p>
            <a:pPr marL="0" indent="0">
              <a:buNone/>
            </a:pPr>
            <a:r>
              <a:rPr lang="it-IT" sz="2400" i="1" dirty="0" smtClean="0"/>
              <a:t>«</a:t>
            </a:r>
            <a:r>
              <a:rPr lang="it-IT" sz="2400" i="1" dirty="0"/>
              <a:t>Roma non è, infatti, considerata una localizzazione attraente dalle imprese multinazionali». Secondo alcuni report internazionali (</a:t>
            </a:r>
            <a:r>
              <a:rPr lang="it-IT" sz="2400" i="1" dirty="0" err="1"/>
              <a:t>European</a:t>
            </a:r>
            <a:r>
              <a:rPr lang="it-IT" sz="2400" i="1" dirty="0"/>
              <a:t> </a:t>
            </a:r>
            <a:r>
              <a:rPr lang="it-IT" sz="2400" i="1" dirty="0" err="1"/>
              <a:t>cities</a:t>
            </a:r>
            <a:r>
              <a:rPr lang="it-IT" sz="2400" i="1" dirty="0"/>
              <a:t> monitor, 2011</a:t>
            </a:r>
            <a:r>
              <a:rPr lang="it-IT" sz="2400" i="1" dirty="0">
                <a:solidFill>
                  <a:srgbClr val="C00000"/>
                </a:solidFill>
                <a:effectLst>
                  <a:outerShdw blurRad="38100" dist="38100" dir="2700000" algn="tl">
                    <a:srgbClr val="000000">
                      <a:alpha val="43137"/>
                    </a:srgbClr>
                  </a:outerShdw>
                </a:effectLst>
              </a:rPr>
              <a:t>), </a:t>
            </a:r>
            <a:r>
              <a:rPr lang="it-IT" sz="2400" b="1" i="1" dirty="0">
                <a:solidFill>
                  <a:srgbClr val="C00000"/>
                </a:solidFill>
                <a:effectLst>
                  <a:outerShdw blurRad="38100" dist="38100" dir="2700000" algn="tl">
                    <a:srgbClr val="000000">
                      <a:alpha val="43137"/>
                    </a:srgbClr>
                  </a:outerShdw>
                </a:effectLst>
              </a:rPr>
              <a:t>sulle 36 città prese in considerazione, occupa il 35 ° posto </a:t>
            </a:r>
            <a:r>
              <a:rPr lang="it-IT" sz="2400" i="1" dirty="0"/>
              <a:t>(penultima nella graduatoria). </a:t>
            </a:r>
            <a:endParaRPr lang="it-IT" sz="2400" dirty="0"/>
          </a:p>
          <a:p>
            <a:pPr marL="0" indent="0">
              <a:buNone/>
            </a:pPr>
            <a:endParaRPr lang="it-IT" sz="2400" b="1" dirty="0"/>
          </a:p>
        </p:txBody>
      </p:sp>
      <p:sp>
        <p:nvSpPr>
          <p:cNvPr id="5" name="Segnaposto contenuto 5"/>
          <p:cNvSpPr txBox="1">
            <a:spLocks/>
          </p:cNvSpPr>
          <p:nvPr/>
        </p:nvSpPr>
        <p:spPr>
          <a:xfrm>
            <a:off x="5638304" y="1780456"/>
            <a:ext cx="7200800" cy="68048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600" b="1" i="1" dirty="0">
                <a:solidFill>
                  <a:srgbClr val="C00000"/>
                </a:solidFill>
                <a:effectLst/>
              </a:rPr>
              <a:t>MADRID: lo sviluppo di Madrid: 294 KM di metropolitana contro i 60 di Roma</a:t>
            </a:r>
            <a:r>
              <a:rPr lang="it-IT" sz="1600" b="1" i="1" dirty="0">
                <a:effectLst/>
              </a:rPr>
              <a:t>.</a:t>
            </a:r>
            <a:r>
              <a:rPr lang="it-IT" sz="1600" i="1" dirty="0">
                <a:effectLst/>
              </a:rPr>
              <a:t> Potremmo evocare la metropolitana di Londra, di Parigi, della stessa Berlino ma… fermiamoci alla Capitale spagnola: un Paese che non è certo in condizioni migliori dell’Italia dal punto di vista economico e finanziario. Basti pensare ai soldi impegnati dal Tesoro per far fronte alla crisi delle sue banche. </a:t>
            </a:r>
            <a:endParaRPr lang="it-IT" sz="1600" dirty="0">
              <a:effectLst/>
            </a:endParaRPr>
          </a:p>
          <a:p>
            <a:pPr marL="400050" lvl="1" indent="0" algn="just">
              <a:buNone/>
            </a:pPr>
            <a:r>
              <a:rPr lang="it-IT" sz="1600" b="1" i="1" dirty="0">
                <a:solidFill>
                  <a:srgbClr val="C00000"/>
                </a:solidFill>
                <a:effectLst/>
              </a:rPr>
              <a:t>Quei 296 KM di strade ferrate sotterranee in Madrid contro i 60 della Città Eterna sono uno schiaffo continuo. </a:t>
            </a:r>
            <a:endParaRPr lang="it-IT" sz="1600" dirty="0">
              <a:solidFill>
                <a:srgbClr val="C00000"/>
              </a:solidFill>
              <a:effectLst/>
            </a:endParaRPr>
          </a:p>
          <a:p>
            <a:pPr marL="0" indent="0" algn="just">
              <a:buNone/>
            </a:pPr>
            <a:r>
              <a:rPr lang="it-IT" sz="1600" i="1" dirty="0">
                <a:effectLst/>
              </a:rPr>
              <a:t> </a:t>
            </a:r>
            <a:endParaRPr lang="it-IT" sz="1600" dirty="0">
              <a:effectLst/>
            </a:endParaRPr>
          </a:p>
          <a:p>
            <a:pPr algn="just"/>
            <a:r>
              <a:rPr lang="it-IT" sz="1600" b="1" i="1" dirty="0">
                <a:solidFill>
                  <a:srgbClr val="C00000"/>
                </a:solidFill>
                <a:effectLst/>
              </a:rPr>
              <a:t>PARIGI: UN ESEMPIO </a:t>
            </a:r>
            <a:r>
              <a:rPr lang="it-IT" sz="1600" b="1" i="1" dirty="0">
                <a:effectLst/>
              </a:rPr>
              <a:t>…</a:t>
            </a:r>
            <a:r>
              <a:rPr lang="it-IT" sz="1600" i="1" dirty="0">
                <a:effectLst/>
              </a:rPr>
              <a:t> </a:t>
            </a:r>
            <a:r>
              <a:rPr lang="it-IT" sz="1600" b="1" i="1" dirty="0">
                <a:effectLst/>
              </a:rPr>
              <a:t>Porta aperta verso il Mondo nell’attrazione di capitali, intelligenze, benessere… </a:t>
            </a:r>
            <a:endParaRPr lang="it-IT" sz="1600" dirty="0">
              <a:effectLst/>
            </a:endParaRPr>
          </a:p>
          <a:p>
            <a:pPr marL="400050" lvl="1" indent="0" algn="just">
              <a:buNone/>
            </a:pPr>
            <a:r>
              <a:rPr lang="it-IT" sz="1600" i="1" dirty="0">
                <a:effectLst/>
              </a:rPr>
              <a:t>Il tutto per la modica cifra di </a:t>
            </a:r>
            <a:r>
              <a:rPr lang="it-IT" sz="1600" b="1" i="1" dirty="0">
                <a:solidFill>
                  <a:srgbClr val="C00000"/>
                </a:solidFill>
                <a:effectLst/>
              </a:rPr>
              <a:t>35 miliardi solo per il trasporto pubblico</a:t>
            </a:r>
            <a:r>
              <a:rPr lang="it-IT" sz="1600" i="1" dirty="0">
                <a:effectLst/>
              </a:rPr>
              <a:t>: 21 miliardi per la nuova metropolitana senza conducente e 14 miliardi per ammodernare quella già esistente. </a:t>
            </a:r>
            <a:r>
              <a:rPr lang="it-IT" sz="1600" b="1" i="1" dirty="0">
                <a:effectLst/>
              </a:rPr>
              <a:t>Quei 220 KM sottoterra di Parigi</a:t>
            </a:r>
            <a:r>
              <a:rPr lang="it-IT" sz="1600" i="1" dirty="0">
                <a:effectLst/>
              </a:rPr>
              <a:t>, che sono quattro volte superiori a quelli della città di Roma. Un libro dei sogni? Forse. Ma la realtà è che il Parlamento francese nel 2010 ha approvato la legge relativa (</a:t>
            </a:r>
            <a:r>
              <a:rPr lang="it-IT" sz="1600" i="1" dirty="0" err="1">
                <a:effectLst/>
              </a:rPr>
              <a:t>loi</a:t>
            </a:r>
            <a:r>
              <a:rPr lang="it-IT" sz="1600" i="1" dirty="0">
                <a:effectLst/>
              </a:rPr>
              <a:t> n. 2010-597 del 3 giugno) e</a:t>
            </a:r>
            <a:r>
              <a:rPr lang="it-IT" sz="1600" b="1" i="1" dirty="0">
                <a:effectLst/>
              </a:rPr>
              <a:t> subito dopo è stata costituita una società interamente pubblica che dovrà realizzare il progetto con </a:t>
            </a:r>
            <a:r>
              <a:rPr lang="it-IT" sz="1600" b="1" i="1" dirty="0">
                <a:solidFill>
                  <a:srgbClr val="C00000"/>
                </a:solidFill>
                <a:effectLst/>
              </a:rPr>
              <a:t>a disposizione delle somme di circa 22,625 miliardi dei quali 2,9 miliardi destinati prioritariamente al miglioramento della rete esistente. </a:t>
            </a:r>
            <a:endParaRPr lang="it-IT" sz="1600" dirty="0">
              <a:solidFill>
                <a:srgbClr val="C00000"/>
              </a:solidFill>
              <a:effectLst/>
            </a:endParaRPr>
          </a:p>
          <a:p>
            <a:endParaRPr lang="it-IT" sz="1600" dirty="0"/>
          </a:p>
          <a:p>
            <a:endParaRPr lang="it-IT" sz="1600" dirty="0" smtClean="0"/>
          </a:p>
        </p:txBody>
      </p:sp>
      <p:sp>
        <p:nvSpPr>
          <p:cNvPr id="3" name="Segnaposto numero diapositiva 2"/>
          <p:cNvSpPr>
            <a:spLocks noGrp="1"/>
          </p:cNvSpPr>
          <p:nvPr>
            <p:ph type="sldNum" sz="quarter" idx="2"/>
          </p:nvPr>
        </p:nvSpPr>
        <p:spPr/>
        <p:txBody>
          <a:bodyPr/>
          <a:lstStyle/>
          <a:p>
            <a:fld id="{86CB4B4D-7CA3-9044-876B-883B54F8677D}" type="slidenum">
              <a:rPr lang="it-IT" smtClean="0"/>
              <a:pPr/>
              <a:t>6</a:t>
            </a:fld>
            <a:endParaRPr lang="it-IT" dirty="0"/>
          </a:p>
        </p:txBody>
      </p:sp>
    </p:spTree>
    <p:extLst>
      <p:ext uri="{BB962C8B-B14F-4D97-AF65-F5344CB8AC3E}">
        <p14:creationId xmlns:p14="http://schemas.microsoft.com/office/powerpoint/2010/main" val="419971964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smtClean="0">
                <a:solidFill>
                  <a:srgbClr val="FFC000"/>
                </a:solidFill>
              </a:rPr>
              <a:t>RISORSE CHE MANCANO</a:t>
            </a:r>
            <a:br>
              <a:rPr lang="it-IT" b="1" dirty="0" smtClean="0">
                <a:solidFill>
                  <a:srgbClr val="FFC000"/>
                </a:solidFill>
              </a:rPr>
            </a:br>
            <a:r>
              <a:rPr lang="it-IT" b="1" dirty="0" smtClean="0">
                <a:solidFill>
                  <a:srgbClr val="FFC000"/>
                </a:solidFill>
              </a:rPr>
              <a:t>strutturalmente alla CAPITALE d’ITALIA</a:t>
            </a:r>
            <a:endParaRPr lang="it-IT" dirty="0"/>
          </a:p>
        </p:txBody>
      </p:sp>
      <p:sp>
        <p:nvSpPr>
          <p:cNvPr id="4" name="Segnaposto contenuto 4"/>
          <p:cNvSpPr txBox="1">
            <a:spLocks noGrp="1"/>
          </p:cNvSpPr>
          <p:nvPr>
            <p:ph type="body" idx="1"/>
          </p:nvPr>
        </p:nvSpPr>
        <p:spPr>
          <a:xfrm>
            <a:off x="237704" y="1636441"/>
            <a:ext cx="5328592" cy="748883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Tutte le Capitali nel Mondo hanno dotazione di risorse aggiuntive </a:t>
            </a:r>
            <a:r>
              <a:rPr lang="it-IT" sz="2400" b="1" dirty="0" smtClean="0"/>
              <a:t>alle imposte e trasferimenti standard</a:t>
            </a:r>
            <a:endParaRPr lang="it-IT" sz="2400" b="1" dirty="0"/>
          </a:p>
          <a:p>
            <a:pPr marL="0" indent="0">
              <a:buNone/>
            </a:pPr>
            <a:endParaRPr lang="it-IT" sz="1200" b="1" dirty="0" smtClean="0">
              <a:solidFill>
                <a:srgbClr val="C00000"/>
              </a:solidFill>
              <a:effectLst>
                <a:outerShdw blurRad="38100" dist="38100" dir="2700000" algn="tl">
                  <a:srgbClr val="000000">
                    <a:alpha val="43137"/>
                  </a:srgbClr>
                </a:outerShdw>
              </a:effectLst>
            </a:endParaRPr>
          </a:p>
          <a:p>
            <a:pPr marL="0" indent="0">
              <a:buNone/>
            </a:pPr>
            <a:r>
              <a:rPr lang="it-IT" sz="2400" b="1" dirty="0" smtClean="0">
                <a:solidFill>
                  <a:srgbClr val="C00000"/>
                </a:solidFill>
                <a:effectLst>
                  <a:outerShdw blurRad="38100" dist="38100" dir="2700000" algn="tl">
                    <a:srgbClr val="000000">
                      <a:alpha val="43137"/>
                    </a:srgbClr>
                  </a:outerShdw>
                </a:effectLst>
              </a:rPr>
              <a:t>Roma è un unicum: Centro della Cristianità, </a:t>
            </a:r>
            <a:r>
              <a:rPr lang="it-IT" sz="2400" b="1" dirty="0" smtClean="0"/>
              <a:t>oltre 100 Ambasciate con migliaia </a:t>
            </a:r>
            <a:r>
              <a:rPr lang="it-IT" sz="2400" b="1" dirty="0"/>
              <a:t>di edifici esenti da tasse, </a:t>
            </a:r>
            <a:r>
              <a:rPr lang="it-IT" sz="2400" b="1" dirty="0" smtClean="0"/>
              <a:t>Ministeri, Camera &amp; Senato, Corti e Rappresentanze…  manifestazioni nazionali quotidiane da governare e pulire…</a:t>
            </a:r>
            <a:r>
              <a:rPr lang="it-IT" sz="2400" b="1" dirty="0"/>
              <a:t> </a:t>
            </a:r>
            <a:r>
              <a:rPr lang="it-IT" sz="2400" b="1" dirty="0" smtClean="0">
                <a:solidFill>
                  <a:srgbClr val="C00000"/>
                </a:solidFill>
                <a:effectLst>
                  <a:outerShdw blurRad="38100" dist="38100" dir="2700000" algn="tl">
                    <a:srgbClr val="000000">
                      <a:alpha val="43137"/>
                    </a:srgbClr>
                  </a:outerShdw>
                </a:effectLst>
              </a:rPr>
              <a:t>Creano Extra Costi di Gestione</a:t>
            </a:r>
          </a:p>
          <a:p>
            <a:pPr marL="0" indent="0">
              <a:buNone/>
            </a:pPr>
            <a:r>
              <a:rPr lang="it-IT" sz="2400" b="1" dirty="0" smtClean="0"/>
              <a:t>(</a:t>
            </a:r>
            <a:r>
              <a:rPr lang="it-IT" sz="2400" b="1" dirty="0" smtClean="0">
                <a:effectLst>
                  <a:outerShdw blurRad="38100" dist="38100" dir="2700000" algn="tl">
                    <a:srgbClr val="000000">
                      <a:alpha val="43137"/>
                    </a:srgbClr>
                  </a:outerShdw>
                </a:effectLst>
              </a:rPr>
              <a:t>solo i </a:t>
            </a:r>
            <a:r>
              <a:rPr lang="it-IT" sz="2400" b="1" dirty="0" smtClean="0">
                <a:solidFill>
                  <a:srgbClr val="C00000"/>
                </a:solidFill>
              </a:rPr>
              <a:t>rifiuti sono il 30% in più</a:t>
            </a:r>
            <a:r>
              <a:rPr lang="it-IT" sz="2400" b="1" dirty="0" smtClean="0"/>
              <a:t>)</a:t>
            </a:r>
            <a:endParaRPr lang="it-IT" sz="2400" b="1" dirty="0"/>
          </a:p>
          <a:p>
            <a:pPr marL="0" indent="0">
              <a:buNone/>
            </a:pPr>
            <a:r>
              <a:rPr lang="it-IT" sz="2400" b="1" dirty="0" smtClean="0">
                <a:solidFill>
                  <a:srgbClr val="C00000"/>
                </a:solidFill>
                <a:effectLst>
                  <a:outerShdw blurRad="38100" dist="38100" dir="2700000" algn="tl">
                    <a:srgbClr val="000000">
                      <a:alpha val="43137"/>
                    </a:srgbClr>
                  </a:outerShdw>
                </a:effectLst>
              </a:rPr>
              <a:t>STRADE: 5 volte più estese in proporzione agli abitanti </a:t>
            </a:r>
            <a:r>
              <a:rPr lang="it-IT" sz="2400" b="1" dirty="0" smtClean="0"/>
              <a:t>(asfaltature, buche, alberature, sfalcio del verde, rifiuti e pulizie… </a:t>
            </a:r>
            <a:r>
              <a:rPr lang="it-IT" sz="2400" b="1" dirty="0" smtClean="0">
                <a:solidFill>
                  <a:srgbClr val="C00000"/>
                </a:solidFill>
                <a:effectLst>
                  <a:outerShdw blurRad="38100" dist="38100" dir="2700000" algn="tl">
                    <a:srgbClr val="000000">
                      <a:alpha val="43137"/>
                    </a:srgbClr>
                  </a:outerShdw>
                </a:effectLst>
              </a:rPr>
              <a:t>sono oneri 5 volte maggiori rispetto ad altre città </a:t>
            </a:r>
            <a:r>
              <a:rPr lang="it-IT" sz="2400" b="1" dirty="0" smtClean="0"/>
              <a:t>)</a:t>
            </a:r>
            <a:endParaRPr lang="it-IT" sz="2400" b="1" dirty="0"/>
          </a:p>
          <a:p>
            <a:pPr marL="0" indent="0">
              <a:buNone/>
            </a:pPr>
            <a:r>
              <a:rPr lang="it-IT" sz="2400" b="1" dirty="0" smtClean="0"/>
              <a:t>  </a:t>
            </a:r>
          </a:p>
        </p:txBody>
      </p:sp>
      <p:sp>
        <p:nvSpPr>
          <p:cNvPr id="5" name="Segnaposto contenuto 5"/>
          <p:cNvSpPr txBox="1">
            <a:spLocks/>
          </p:cNvSpPr>
          <p:nvPr/>
        </p:nvSpPr>
        <p:spPr>
          <a:xfrm>
            <a:off x="5422280" y="1492424"/>
            <a:ext cx="7200800" cy="70209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lgn="just">
              <a:buNone/>
            </a:pPr>
            <a:endParaRPr lang="it-IT" sz="1600" b="1" i="1" u="sng" dirty="0" smtClean="0"/>
          </a:p>
          <a:p>
            <a:pPr algn="just"/>
            <a:r>
              <a:rPr lang="it-IT" sz="1600" b="1" i="1" dirty="0">
                <a:solidFill>
                  <a:srgbClr val="C00000"/>
                </a:solidFill>
              </a:rPr>
              <a:t>Solo questi primi dati numerici, statistici, non opinabili fanno capire</a:t>
            </a:r>
            <a:r>
              <a:rPr lang="it-IT" sz="1600" b="1" i="1" dirty="0"/>
              <a:t> </a:t>
            </a:r>
            <a:r>
              <a:rPr lang="it-IT" sz="1600" i="1" dirty="0"/>
              <a:t>che per mantenere Tram, Metrò nonché la manutenzione della rete stradale, la potatura degli alberi, la chiusura delle buche, la lunghezza dei </a:t>
            </a:r>
            <a:r>
              <a:rPr lang="it-IT" sz="1600" i="1" dirty="0" smtClean="0"/>
              <a:t>sotto servizi </a:t>
            </a:r>
            <a:r>
              <a:rPr lang="it-IT" sz="1600" i="1" dirty="0"/>
              <a:t>(acqua, gas, elettricità, illuminazioni) nonché lo sfalcio dell’erba, la loro pulizia e smaltimento dei rifiuti solo relativi ai 8.594 Km, il </a:t>
            </a:r>
            <a:r>
              <a:rPr lang="it-IT" sz="1600" i="1" u="sng" dirty="0"/>
              <a:t>Comune di Roma dovrebbe avere a disposizione, rapportato a </a:t>
            </a:r>
            <a:r>
              <a:rPr lang="it-IT" sz="1600" i="1" u="sng" dirty="0" smtClean="0"/>
              <a:t>Milano, qualche miliardo all’anno di extra risorse strutturali.</a:t>
            </a:r>
          </a:p>
          <a:p>
            <a:pPr algn="just"/>
            <a:r>
              <a:rPr lang="it-IT" sz="1600" b="1" i="1" dirty="0" smtClean="0">
                <a:solidFill>
                  <a:srgbClr val="C00000"/>
                </a:solidFill>
              </a:rPr>
              <a:t>La Densità abitativa è da 3 a 5 volte le altre metropoli italiane </a:t>
            </a:r>
            <a:r>
              <a:rPr lang="it-IT" sz="1600" i="1" dirty="0" smtClean="0"/>
              <a:t>(quindi la gestione dei servizi, trasporti, nettezza urbana, </a:t>
            </a:r>
            <a:r>
              <a:rPr lang="it-IT" sz="1600" i="1" dirty="0" err="1" smtClean="0"/>
              <a:t>ecc.ra</a:t>
            </a:r>
            <a:r>
              <a:rPr lang="it-IT" sz="1600" i="1" dirty="0" smtClean="0"/>
              <a:t> è dal 25% al 40% più onerosa)</a:t>
            </a:r>
            <a:endParaRPr lang="it-IT" sz="1600" i="1" dirty="0"/>
          </a:p>
          <a:p>
            <a:pPr algn="just"/>
            <a:r>
              <a:rPr lang="it-IT" sz="1600" b="1" i="1" dirty="0" smtClean="0">
                <a:solidFill>
                  <a:srgbClr val="C00000"/>
                </a:solidFill>
              </a:rPr>
              <a:t>I </a:t>
            </a:r>
            <a:r>
              <a:rPr lang="it-IT" sz="1600" b="1" i="1" dirty="0">
                <a:solidFill>
                  <a:srgbClr val="C00000"/>
                </a:solidFill>
              </a:rPr>
              <a:t>RIFIUTI da smaltire sono il 30% superiori </a:t>
            </a:r>
            <a:r>
              <a:rPr lang="it-IT" sz="1600" b="1" i="1" dirty="0" smtClean="0">
                <a:solidFill>
                  <a:srgbClr val="C00000"/>
                </a:solidFill>
              </a:rPr>
              <a:t>ad altre </a:t>
            </a:r>
            <a:r>
              <a:rPr lang="it-IT" sz="1600" b="1" i="1" dirty="0">
                <a:solidFill>
                  <a:srgbClr val="C00000"/>
                </a:solidFill>
              </a:rPr>
              <a:t>città </a:t>
            </a:r>
            <a:r>
              <a:rPr lang="it-IT" sz="1600" b="1" i="1" dirty="0"/>
              <a:t>come Milano, Torino, Genova o Bologna proprio per gli effetti degli oneri </a:t>
            </a:r>
            <a:r>
              <a:rPr lang="it-IT" sz="1600" b="1" i="1" dirty="0" smtClean="0"/>
              <a:t>sopradetti</a:t>
            </a:r>
          </a:p>
          <a:p>
            <a:pPr algn="just"/>
            <a:endParaRPr lang="it-IT" sz="1600" dirty="0"/>
          </a:p>
          <a:p>
            <a:pPr algn="just"/>
            <a:r>
              <a:rPr lang="it-IT" sz="1600" i="1" u="sng" dirty="0"/>
              <a:t>Possiamo ben dire che per gestire, nella sua enorme estensione il Comune di Roma, la capitale d’Italia, il Centro della Cristianità,</a:t>
            </a:r>
            <a:r>
              <a:rPr lang="it-IT" sz="1600" i="1" dirty="0"/>
              <a:t> delle oltre 100 Ambasciate con tutti gli oneri relativi, </a:t>
            </a:r>
            <a:r>
              <a:rPr lang="it-IT" sz="1600" i="1" u="sng" dirty="0"/>
              <a:t>Roma </a:t>
            </a:r>
            <a:r>
              <a:rPr lang="it-IT" sz="1600" i="1" u="sng" dirty="0" smtClean="0"/>
              <a:t>necessita di risorse addizionali</a:t>
            </a:r>
          </a:p>
          <a:p>
            <a:pPr marL="0" indent="0" algn="just">
              <a:buNone/>
            </a:pPr>
            <a:endParaRPr lang="it-IT" sz="1600" dirty="0"/>
          </a:p>
          <a:p>
            <a:pPr algn="just"/>
            <a:r>
              <a:rPr lang="it-IT" sz="1600" b="1" i="1" dirty="0">
                <a:solidFill>
                  <a:srgbClr val="C00000"/>
                </a:solidFill>
              </a:rPr>
              <a:t>S</a:t>
            </a:r>
            <a:r>
              <a:rPr lang="it-IT" sz="1600" b="1" i="1" dirty="0" smtClean="0">
                <a:solidFill>
                  <a:srgbClr val="C00000"/>
                </a:solidFill>
              </a:rPr>
              <a:t>e </a:t>
            </a:r>
            <a:r>
              <a:rPr lang="it-IT" sz="1600" b="1" i="1" dirty="0">
                <a:solidFill>
                  <a:srgbClr val="C00000"/>
                </a:solidFill>
              </a:rPr>
              <a:t>vogliamo che Roma Capitale funzioni come Milano </a:t>
            </a:r>
            <a:r>
              <a:rPr lang="it-IT" sz="1600" b="1" i="1" dirty="0"/>
              <a:t>dobbiamo avere pro-capite le stesse risorse; quindi </a:t>
            </a:r>
            <a:r>
              <a:rPr lang="it-IT" sz="1600" b="1" i="1" dirty="0">
                <a:solidFill>
                  <a:srgbClr val="C00000"/>
                </a:solidFill>
              </a:rPr>
              <a:t>il fabbisogno addizionale si aggira  fra i 1.300 ed i 1.800 milioni di euro annuo. </a:t>
            </a:r>
            <a:endParaRPr lang="it-IT" sz="1600" b="1" i="1" dirty="0" smtClean="0">
              <a:solidFill>
                <a:srgbClr val="C00000"/>
              </a:solidFill>
            </a:endParaRPr>
          </a:p>
          <a:p>
            <a:pPr algn="just"/>
            <a:endParaRPr lang="it-IT" sz="1600" b="1" i="1" dirty="0">
              <a:solidFill>
                <a:srgbClr val="C00000"/>
              </a:solidFill>
              <a:effectLst>
                <a:outerShdw blurRad="38100" dist="38100" dir="2700000" algn="tl">
                  <a:srgbClr val="000000">
                    <a:alpha val="43137"/>
                  </a:srgbClr>
                </a:outerShdw>
              </a:effectLst>
            </a:endParaRPr>
          </a:p>
          <a:p>
            <a:pPr algn="just"/>
            <a:endParaRPr lang="it-IT" sz="1600" b="1" i="1" dirty="0" smtClean="0">
              <a:solidFill>
                <a:srgbClr val="C00000"/>
              </a:solidFill>
              <a:effectLst>
                <a:outerShdw blurRad="38100" dist="38100" dir="2700000" algn="tl">
                  <a:srgbClr val="000000">
                    <a:alpha val="43137"/>
                  </a:srgbClr>
                </a:outerShdw>
              </a:effectLst>
            </a:endParaRPr>
          </a:p>
          <a:p>
            <a:pPr marL="0" indent="0" algn="just">
              <a:buNone/>
            </a:pPr>
            <a:endParaRPr lang="it-IT" sz="1600" dirty="0" smtClean="0">
              <a:solidFill>
                <a:srgbClr val="C00000"/>
              </a:solidFill>
              <a:effectLst>
                <a:outerShdw blurRad="38100" dist="38100" dir="2700000" algn="tl">
                  <a:srgbClr val="000000">
                    <a:alpha val="43137"/>
                  </a:srgbClr>
                </a:outerShdw>
              </a:effectLst>
            </a:endParaRPr>
          </a:p>
          <a:p>
            <a:pPr algn="just"/>
            <a:endParaRPr lang="it-IT" sz="1600" dirty="0" smtClean="0"/>
          </a:p>
        </p:txBody>
      </p:sp>
      <p:sp>
        <p:nvSpPr>
          <p:cNvPr id="3" name="Segnaposto numero diapositiva 2"/>
          <p:cNvSpPr>
            <a:spLocks noGrp="1"/>
          </p:cNvSpPr>
          <p:nvPr>
            <p:ph type="sldNum" sz="quarter" idx="2"/>
          </p:nvPr>
        </p:nvSpPr>
        <p:spPr/>
        <p:txBody>
          <a:bodyPr/>
          <a:lstStyle/>
          <a:p>
            <a:fld id="{86CB4B4D-7CA3-9044-876B-883B54F8677D}" type="slidenum">
              <a:rPr lang="it-IT" smtClean="0"/>
              <a:pPr/>
              <a:t>7</a:t>
            </a:fld>
            <a:endParaRPr lang="it-IT" dirty="0"/>
          </a:p>
        </p:txBody>
      </p:sp>
    </p:spTree>
    <p:extLst>
      <p:ext uri="{BB962C8B-B14F-4D97-AF65-F5344CB8AC3E}">
        <p14:creationId xmlns:p14="http://schemas.microsoft.com/office/powerpoint/2010/main" val="205540519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909913" y="541317"/>
            <a:ext cx="11184974"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dirty="0"/>
          </a:p>
        </p:txBody>
      </p:sp>
      <p:sp>
        <p:nvSpPr>
          <p:cNvPr id="151" name="Shape 151"/>
          <p:cNvSpPr/>
          <p:nvPr/>
        </p:nvSpPr>
        <p:spPr>
          <a:xfrm>
            <a:off x="6787072" y="9267188"/>
            <a:ext cx="102656" cy="410369"/>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defRPr sz="2000">
                <a:solidFill>
                  <a:srgbClr val="FEB900"/>
                </a:solidFill>
                <a:latin typeface="Urbs Display-Bold"/>
                <a:ea typeface="Urbs Display-Bold"/>
                <a:cs typeface="Urbs Display-Bold"/>
                <a:sym typeface="Urbs Display-Bold"/>
              </a:defRPr>
            </a:lvl1pPr>
          </a:lstStyle>
          <a:p>
            <a:endParaRPr dirty="0"/>
          </a:p>
        </p:txBody>
      </p:sp>
      <p:sp>
        <p:nvSpPr>
          <p:cNvPr id="15" name="Shape 149"/>
          <p:cNvSpPr/>
          <p:nvPr/>
        </p:nvSpPr>
        <p:spPr>
          <a:xfrm>
            <a:off x="1165090" y="-119098"/>
            <a:ext cx="10873209" cy="2103140"/>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defRPr sz="3000">
                <a:solidFill>
                  <a:srgbClr val="FEB900"/>
                </a:solidFill>
                <a:latin typeface="Urbs Display-Bold"/>
                <a:ea typeface="Urbs Display-Bold"/>
                <a:cs typeface="Urbs Display-Bold"/>
                <a:sym typeface="Urbs Display-Bold"/>
              </a:defRPr>
            </a:lvl1pPr>
          </a:lstStyle>
          <a:p>
            <a:endParaRPr lang="it-IT" sz="2800" b="1" dirty="0" smtClean="0"/>
          </a:p>
          <a:p>
            <a:r>
              <a:rPr lang="it-IT" sz="3600" b="1" dirty="0" smtClean="0"/>
              <a:t>MODERNIZZAZIONE &amp; DIGITALIZZAZIONE </a:t>
            </a:r>
          </a:p>
          <a:p>
            <a:r>
              <a:rPr lang="it-IT" sz="3600" b="1" dirty="0" smtClean="0"/>
              <a:t>di ROMA CAPITALE</a:t>
            </a:r>
            <a:endParaRPr lang="it-IT" sz="3600" b="1" dirty="0"/>
          </a:p>
          <a:p>
            <a:endParaRPr lang="it-IT" dirty="0" smtClean="0"/>
          </a:p>
        </p:txBody>
      </p:sp>
      <p:sp>
        <p:nvSpPr>
          <p:cNvPr id="12" name="Segnaposto contenuto 4"/>
          <p:cNvSpPr txBox="1">
            <a:spLocks/>
          </p:cNvSpPr>
          <p:nvPr/>
        </p:nvSpPr>
        <p:spPr>
          <a:xfrm>
            <a:off x="513942" y="1996481"/>
            <a:ext cx="4620306" cy="67687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a:solidFill>
                  <a:srgbClr val="C00000"/>
                </a:solidFill>
                <a:effectLst>
                  <a:outerShdw blurRad="38100" dist="38100" dir="2700000" algn="tl">
                    <a:srgbClr val="000000">
                      <a:alpha val="43137"/>
                    </a:srgbClr>
                  </a:outerShdw>
                </a:effectLst>
              </a:rPr>
              <a:t>VALORIZZAZIONE del </a:t>
            </a:r>
            <a:r>
              <a:rPr lang="it-IT" sz="2400" b="1" dirty="0" smtClean="0">
                <a:solidFill>
                  <a:srgbClr val="C00000"/>
                </a:solidFill>
                <a:effectLst>
                  <a:outerShdw blurRad="38100" dist="38100" dir="2700000" algn="tl">
                    <a:srgbClr val="000000">
                      <a:alpha val="43137"/>
                    </a:srgbClr>
                  </a:outerShdw>
                </a:effectLst>
              </a:rPr>
              <a:t>Patrimonio Immobiliare</a:t>
            </a:r>
          </a:p>
          <a:p>
            <a:pPr marL="0" indent="0">
              <a:buNone/>
            </a:pPr>
            <a:r>
              <a:rPr lang="it-IT" sz="2400" b="1" dirty="0" smtClean="0"/>
              <a:t>Stiamo ancora affogando da 30 anni con carteggi, faldoni anziché </a:t>
            </a:r>
            <a:r>
              <a:rPr lang="it-IT" sz="2400" b="1" dirty="0" err="1" smtClean="0"/>
              <a:t>files</a:t>
            </a:r>
            <a:r>
              <a:rPr lang="it-IT" sz="2400" b="1" dirty="0" smtClean="0"/>
              <a:t> digitali  per oltre 25.000 immobili del Comune  </a:t>
            </a:r>
            <a:endParaRPr lang="it-IT" sz="2400" b="1" dirty="0"/>
          </a:p>
          <a:p>
            <a:pPr marL="0" indent="0">
              <a:buNone/>
            </a:pPr>
            <a:endParaRPr lang="it-IT" sz="2400" b="1" dirty="0" smtClean="0">
              <a:solidFill>
                <a:srgbClr val="C00000"/>
              </a:solidFill>
              <a:effectLst>
                <a:outerShdw blurRad="38100" dist="38100" dir="2700000" algn="tl">
                  <a:srgbClr val="000000">
                    <a:alpha val="43137"/>
                  </a:srgbClr>
                </a:outerShdw>
              </a:effectLst>
            </a:endParaRPr>
          </a:p>
          <a:p>
            <a:pPr marL="0" indent="0">
              <a:buNone/>
            </a:pPr>
            <a:r>
              <a:rPr lang="it-IT" sz="2400" b="1" dirty="0" smtClean="0">
                <a:solidFill>
                  <a:srgbClr val="C00000"/>
                </a:solidFill>
                <a:effectLst>
                  <a:outerShdw blurRad="38100" dist="38100" dir="2700000" algn="tl">
                    <a:srgbClr val="000000">
                      <a:alpha val="43137"/>
                    </a:srgbClr>
                  </a:outerShdw>
                </a:effectLst>
              </a:rPr>
              <a:t>Professionalità da costruire, </a:t>
            </a:r>
            <a:r>
              <a:rPr lang="it-IT" sz="2400" b="1" dirty="0" smtClean="0"/>
              <a:t>formare o da sostituire se non si adegueranno</a:t>
            </a:r>
          </a:p>
          <a:p>
            <a:pPr marL="0" indent="0">
              <a:buNone/>
            </a:pPr>
            <a:endParaRPr lang="it-IT" sz="2400" b="1" dirty="0"/>
          </a:p>
          <a:p>
            <a:pPr marL="0" indent="0">
              <a:buNone/>
            </a:pPr>
            <a:r>
              <a:rPr lang="it-IT" sz="2400" b="1" dirty="0" smtClean="0">
                <a:solidFill>
                  <a:srgbClr val="C00000"/>
                </a:solidFill>
                <a:effectLst>
                  <a:outerShdw blurRad="38100" dist="38100" dir="2700000" algn="tl">
                    <a:srgbClr val="000000">
                      <a:alpha val="43137"/>
                    </a:srgbClr>
                  </a:outerShdw>
                </a:effectLst>
              </a:rPr>
              <a:t>Ripristino e Rispetto delle Regole,</a:t>
            </a:r>
            <a:r>
              <a:rPr lang="it-IT" sz="2400" b="1" dirty="0" smtClean="0"/>
              <a:t> delle Procedure e della Produttività sia in Comune, nel vasto territorio, che in tutte le Partecipate</a:t>
            </a:r>
            <a:endParaRPr lang="it-IT" sz="2400" dirty="0"/>
          </a:p>
        </p:txBody>
      </p:sp>
      <p:sp>
        <p:nvSpPr>
          <p:cNvPr id="14" name="Segnaposto contenuto 5"/>
          <p:cNvSpPr txBox="1">
            <a:spLocks/>
          </p:cNvSpPr>
          <p:nvPr/>
        </p:nvSpPr>
        <p:spPr>
          <a:xfrm>
            <a:off x="5422280" y="1852463"/>
            <a:ext cx="7077294" cy="661097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500" b="1" i="1" dirty="0">
                <a:solidFill>
                  <a:srgbClr val="C00000"/>
                </a:solidFill>
              </a:rPr>
              <a:t>DIGITALIZZAZIONE dei Processi organizzativi, RIORDINO &amp; VALORIZZAZIONE del PATRIMONIO IMMOBILIARE:</a:t>
            </a:r>
            <a:endParaRPr lang="it-IT" sz="1500" dirty="0">
              <a:solidFill>
                <a:srgbClr val="C00000"/>
              </a:solidFill>
            </a:endParaRPr>
          </a:p>
          <a:p>
            <a:pPr algn="just"/>
            <a:r>
              <a:rPr lang="it-IT" sz="1500" b="1" i="1" dirty="0"/>
              <a:t>Solo i faldoni inevasi relativi ai Condoni Edilizi del 1985/1995 sommano ad oltre 190.000 con una stima di decine, forse centinaia, di milioni da incassare</a:t>
            </a:r>
            <a:r>
              <a:rPr lang="it-IT" sz="1500" i="1" dirty="0"/>
              <a:t>; gli immobili destinati all’edilizia abitativa sono oltre 24.000 mentre gli altri immobili commerciali o parzialmente disponibili qualche migliaio; inutile </a:t>
            </a:r>
            <a:r>
              <a:rPr lang="it-IT" sz="1500" i="1" dirty="0" smtClean="0"/>
              <a:t>sottolineare come </a:t>
            </a:r>
            <a:r>
              <a:rPr lang="it-IT" sz="1500" i="1" dirty="0"/>
              <a:t>questa enorme massa di immobili, di condoni, di pratiche e faldoni cartacei giacciano nei magazzini, archivi, capannoni e scantinati in attesa di essere digitalizzati ed ordinati, catalogati e verificati nella loro destinazione, locazioni, pagamenti e relativi diritti e doveri. </a:t>
            </a:r>
            <a:endParaRPr lang="it-IT" sz="1500" dirty="0"/>
          </a:p>
          <a:p>
            <a:pPr algn="just"/>
            <a:r>
              <a:rPr lang="it-IT" sz="1500" b="1" i="1" dirty="0">
                <a:solidFill>
                  <a:srgbClr val="C00000"/>
                </a:solidFill>
              </a:rPr>
              <a:t>Senza questo riordino e catalogazione digitale, decine (forse centinaia) di milioni di euro giacciono inevasi</a:t>
            </a:r>
            <a:r>
              <a:rPr lang="it-IT" sz="1500" b="1" i="1" dirty="0"/>
              <a:t>,</a:t>
            </a:r>
            <a:r>
              <a:rPr lang="it-IT" sz="1500" i="1" dirty="0"/>
              <a:t> e questo mancato riordino impedisce, altresì, la messa in vendita di tutto quel patrimonio non strategico e non</a:t>
            </a:r>
            <a:r>
              <a:rPr lang="it-IT" sz="1500" i="1" strike="sngStrike" dirty="0"/>
              <a:t> </a:t>
            </a:r>
            <a:r>
              <a:rPr lang="it-IT" sz="1500" i="1" dirty="0"/>
              <a:t>necessario al Comune.</a:t>
            </a:r>
            <a:endParaRPr lang="it-IT" sz="1500" dirty="0"/>
          </a:p>
          <a:p>
            <a:pPr algn="just"/>
            <a:r>
              <a:rPr lang="it-IT" sz="1500" i="1" u="sng" dirty="0"/>
              <a:t>Milano pur possedendo molto meno patrimonio di Roma, riesce a vendere, mettere sul mercato, tre volte tanto in termini monetari ogni anno!</a:t>
            </a:r>
            <a:r>
              <a:rPr lang="it-IT" sz="1500" i="1" dirty="0"/>
              <a:t> </a:t>
            </a:r>
            <a:endParaRPr lang="it-IT" sz="1500" dirty="0"/>
          </a:p>
          <a:p>
            <a:pPr marL="0" indent="0" algn="just">
              <a:buNone/>
            </a:pPr>
            <a:r>
              <a:rPr lang="it-IT" sz="1500" b="1" i="1" dirty="0"/>
              <a:t> </a:t>
            </a:r>
            <a:endParaRPr lang="it-IT" sz="1500" dirty="0"/>
          </a:p>
          <a:p>
            <a:pPr algn="just"/>
            <a:r>
              <a:rPr lang="it-IT" sz="1500" b="1" i="1" dirty="0">
                <a:solidFill>
                  <a:srgbClr val="C00000"/>
                </a:solidFill>
              </a:rPr>
              <a:t>LE ATTUALI STRUTTURE PREPOSTE A QUESTE FUNZIONI che dovrebbero smaltire il pregresso sono sotto staffate ed inadeguate</a:t>
            </a:r>
            <a:r>
              <a:rPr lang="it-IT" sz="1500" i="1" dirty="0">
                <a:solidFill>
                  <a:srgbClr val="C00000"/>
                </a:solidFill>
              </a:rPr>
              <a:t>, </a:t>
            </a:r>
            <a:r>
              <a:rPr lang="it-IT" sz="1500" i="1" dirty="0"/>
              <a:t>soprattutto come tecnologie ed apparecchiature, inappropriate per recuperare il tempo perso e per riportare l’efficienza; scongiurando le evasioni e garantendo</a:t>
            </a:r>
            <a:r>
              <a:rPr lang="it-IT" sz="1500" dirty="0"/>
              <a:t> </a:t>
            </a:r>
            <a:r>
              <a:rPr lang="it-IT" sz="1500" i="1" dirty="0"/>
              <a:t>la qualità dei servizi al cittadino, come di contro accade in altre moderne città quali ad esempio Milano. </a:t>
            </a:r>
            <a:r>
              <a:rPr lang="it-IT" sz="1500" b="1" i="1" dirty="0">
                <a:solidFill>
                  <a:srgbClr val="C00000"/>
                </a:solidFill>
              </a:rPr>
              <a:t>Tutta la macchina comunale necessita di una </a:t>
            </a:r>
            <a:r>
              <a:rPr lang="it-IT" sz="1500" b="1" i="1" dirty="0" smtClean="0">
                <a:solidFill>
                  <a:srgbClr val="C00000"/>
                </a:solidFill>
              </a:rPr>
              <a:t>riorganizzazione </a:t>
            </a:r>
            <a:r>
              <a:rPr lang="it-IT" sz="1500" b="1" i="1" dirty="0">
                <a:solidFill>
                  <a:srgbClr val="C00000"/>
                </a:solidFill>
              </a:rPr>
              <a:t>e modernizzazione che non occuperà mesi ma anni</a:t>
            </a:r>
            <a:r>
              <a:rPr lang="it-IT" sz="1500" i="1" dirty="0"/>
              <a:t>; il personale addetto dovrebbe essere misurato sulla produttività e non sulla presenza oltre ai Dirigenti e Funzionari che dovrebbero essere più motivati; </a:t>
            </a:r>
            <a:r>
              <a:rPr lang="it-IT" sz="1500" b="1" i="1" dirty="0">
                <a:solidFill>
                  <a:srgbClr val="C00000"/>
                </a:solidFill>
              </a:rPr>
              <a:t>anche il Sindacato deve fare uno sforzo collaborativo e di sinergia</a:t>
            </a:r>
            <a:r>
              <a:rPr lang="it-IT" sz="1500" i="1" dirty="0">
                <a:solidFill>
                  <a:srgbClr val="C00000"/>
                </a:solidFill>
              </a:rPr>
              <a:t> </a:t>
            </a:r>
            <a:r>
              <a:rPr lang="it-IT" sz="1500" i="1" dirty="0"/>
              <a:t>con chi cerca il miglioramento dei servizi e l’efficienza delle aziende partecipate </a:t>
            </a:r>
            <a:r>
              <a:rPr lang="it-IT" sz="1500" i="1" dirty="0" smtClean="0"/>
              <a:t>preposte </a:t>
            </a:r>
            <a:r>
              <a:rPr lang="it-IT" sz="1500" i="1" dirty="0"/>
              <a:t>abbandonando vecchi schemi con scioperi e contestazioni </a:t>
            </a:r>
            <a:r>
              <a:rPr lang="it-IT" sz="1500" i="1" dirty="0" smtClean="0"/>
              <a:t>continue</a:t>
            </a:r>
            <a:endParaRPr lang="it-IT" sz="1500" dirty="0"/>
          </a:p>
          <a:p>
            <a:pPr algn="just"/>
            <a:endParaRPr lang="it-IT" sz="1500" dirty="0"/>
          </a:p>
        </p:txBody>
      </p:sp>
      <p:sp>
        <p:nvSpPr>
          <p:cNvPr id="2" name="Segnaposto numero diapositiva 1"/>
          <p:cNvSpPr>
            <a:spLocks noGrp="1"/>
          </p:cNvSpPr>
          <p:nvPr>
            <p:ph type="sldNum" sz="quarter" idx="2"/>
          </p:nvPr>
        </p:nvSpPr>
        <p:spPr>
          <a:xfrm>
            <a:off x="6502400" y="9399176"/>
            <a:ext cx="344425" cy="288953"/>
          </a:xfrm>
        </p:spPr>
        <p:txBody>
          <a:bodyPr/>
          <a:lstStyle/>
          <a:p>
            <a:fld id="{86CB4B4D-7CA3-9044-876B-883B54F8677D}" type="slidenum">
              <a:rPr lang="it-IT" smtClean="0"/>
              <a:pPr/>
              <a:t>8</a:t>
            </a:fld>
            <a:endParaRPr lang="it-IT" dirty="0"/>
          </a:p>
        </p:txBody>
      </p:sp>
    </p:spTree>
    <p:extLst>
      <p:ext uri="{BB962C8B-B14F-4D97-AF65-F5344CB8AC3E}">
        <p14:creationId xmlns:p14="http://schemas.microsoft.com/office/powerpoint/2010/main" val="417058773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b="1" dirty="0" smtClean="0">
                <a:solidFill>
                  <a:srgbClr val="FFC000"/>
                </a:solidFill>
              </a:rPr>
              <a:t>Struttura politica in Roma Capitale </a:t>
            </a:r>
            <a:br>
              <a:rPr lang="it-IT" sz="3600" b="1" dirty="0" smtClean="0">
                <a:solidFill>
                  <a:srgbClr val="FFC000"/>
                </a:solidFill>
              </a:rPr>
            </a:br>
            <a:r>
              <a:rPr lang="it-IT" sz="3600" b="1" dirty="0" smtClean="0">
                <a:solidFill>
                  <a:srgbClr val="FFC000"/>
                </a:solidFill>
              </a:rPr>
              <a:t>e professionalità per gestirla</a:t>
            </a:r>
            <a:endParaRPr lang="it-IT" sz="3600" dirty="0"/>
          </a:p>
        </p:txBody>
      </p:sp>
      <p:sp>
        <p:nvSpPr>
          <p:cNvPr id="4" name="Segnaposto contenuto 4"/>
          <p:cNvSpPr txBox="1">
            <a:spLocks noGrp="1"/>
          </p:cNvSpPr>
          <p:nvPr>
            <p:ph type="body" idx="1"/>
          </p:nvPr>
        </p:nvSpPr>
        <p:spPr>
          <a:xfrm>
            <a:off x="381720" y="1598511"/>
            <a:ext cx="5040560" cy="680668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None/>
            </a:pPr>
            <a:r>
              <a:rPr lang="it-IT" sz="2400" b="1" dirty="0" smtClean="0">
                <a:solidFill>
                  <a:srgbClr val="C00000"/>
                </a:solidFill>
                <a:effectLst>
                  <a:outerShdw blurRad="38100" dist="38100" dir="2700000" algn="tl">
                    <a:srgbClr val="000000">
                      <a:alpha val="43137"/>
                    </a:srgbClr>
                  </a:outerShdw>
                </a:effectLst>
              </a:rPr>
              <a:t>STRUTTURA POLITICA </a:t>
            </a:r>
          </a:p>
          <a:p>
            <a:pPr marL="0" indent="0">
              <a:buNone/>
            </a:pPr>
            <a:r>
              <a:rPr lang="it-IT" sz="2400" b="1" dirty="0" smtClean="0"/>
              <a:t>Come imprenditore mi concentro sul FARE; lavoro affinché maggioranza ed opposizione collaborino per il bene di ROMA, dei suoi cittadini e dell’Italia!</a:t>
            </a:r>
          </a:p>
          <a:p>
            <a:pPr marL="0" indent="0">
              <a:buNone/>
            </a:pPr>
            <a:endParaRPr lang="it-IT" sz="1400" b="1" dirty="0" smtClean="0"/>
          </a:p>
          <a:p>
            <a:pPr marL="0" indent="0">
              <a:buNone/>
            </a:pPr>
            <a:r>
              <a:rPr lang="it-IT" sz="2400" b="1" dirty="0" smtClean="0">
                <a:solidFill>
                  <a:srgbClr val="C00000"/>
                </a:solidFill>
                <a:effectLst>
                  <a:outerShdw blurRad="38100" dist="38100" dir="2700000" algn="tl">
                    <a:srgbClr val="000000">
                      <a:alpha val="43137"/>
                    </a:srgbClr>
                  </a:outerShdw>
                </a:effectLst>
              </a:rPr>
              <a:t>La </a:t>
            </a:r>
            <a:r>
              <a:rPr lang="it-IT" sz="2400" b="1" dirty="0">
                <a:solidFill>
                  <a:srgbClr val="C00000"/>
                </a:solidFill>
                <a:effectLst>
                  <a:outerShdw blurRad="38100" dist="38100" dir="2700000" algn="tl">
                    <a:srgbClr val="000000">
                      <a:alpha val="43137"/>
                    </a:srgbClr>
                  </a:outerShdw>
                </a:effectLst>
              </a:rPr>
              <a:t>Nostra Sindaca, Virginia </a:t>
            </a:r>
            <a:r>
              <a:rPr lang="it-IT" sz="2400" b="1" dirty="0" smtClean="0">
                <a:solidFill>
                  <a:srgbClr val="C00000"/>
                </a:solidFill>
                <a:effectLst>
                  <a:outerShdw blurRad="38100" dist="38100" dir="2700000" algn="tl">
                    <a:srgbClr val="000000">
                      <a:alpha val="43137"/>
                    </a:srgbClr>
                  </a:outerShdw>
                </a:effectLst>
              </a:rPr>
              <a:t>Raggi, </a:t>
            </a:r>
            <a:r>
              <a:rPr lang="it-IT" sz="2400" b="1" dirty="0" smtClean="0"/>
              <a:t>pur attaccata ingiustamente dai media, sta facendo un grande lavoro (non dimentichiamo la situazione che abbiamo trovato)</a:t>
            </a:r>
          </a:p>
          <a:p>
            <a:pPr marL="0" indent="0">
              <a:buNone/>
            </a:pPr>
            <a:endParaRPr lang="it-IT" sz="1400" b="1" dirty="0"/>
          </a:p>
          <a:p>
            <a:pPr marL="0" indent="0">
              <a:buNone/>
            </a:pPr>
            <a:r>
              <a:rPr lang="it-IT" sz="2400" b="1" dirty="0">
                <a:solidFill>
                  <a:srgbClr val="C00000"/>
                </a:solidFill>
                <a:effectLst>
                  <a:outerShdw blurRad="38100" dist="38100" dir="2700000" algn="tl">
                    <a:srgbClr val="000000">
                      <a:alpha val="43137"/>
                    </a:srgbClr>
                  </a:outerShdw>
                </a:effectLst>
              </a:rPr>
              <a:t>Gli </a:t>
            </a:r>
            <a:r>
              <a:rPr lang="it-IT" sz="2400" b="1" dirty="0" smtClean="0">
                <a:solidFill>
                  <a:srgbClr val="C00000"/>
                </a:solidFill>
                <a:effectLst>
                  <a:outerShdw blurRad="38100" dist="38100" dir="2700000" algn="tl">
                    <a:srgbClr val="000000">
                      <a:alpha val="43137"/>
                    </a:srgbClr>
                  </a:outerShdw>
                </a:effectLst>
              </a:rPr>
              <a:t>ASSESSORI </a:t>
            </a:r>
            <a:r>
              <a:rPr lang="it-IT" sz="2400" b="1" dirty="0" smtClean="0"/>
              <a:t>sono </a:t>
            </a:r>
            <a:r>
              <a:rPr lang="it-IT" sz="2400" b="1" dirty="0"/>
              <a:t>professionali e </a:t>
            </a:r>
            <a:r>
              <a:rPr lang="it-IT" sz="2400" b="1" dirty="0" smtClean="0"/>
              <a:t>stanno lavorando in </a:t>
            </a:r>
            <a:r>
              <a:rPr lang="it-IT" sz="2400" b="1" dirty="0"/>
              <a:t>squadra, come dei giocatori e, se uno lascia o si infortuna, un altro subentra</a:t>
            </a:r>
          </a:p>
        </p:txBody>
      </p:sp>
      <p:sp>
        <p:nvSpPr>
          <p:cNvPr id="5" name="Segnaposto contenuto 5"/>
          <p:cNvSpPr txBox="1">
            <a:spLocks/>
          </p:cNvSpPr>
          <p:nvPr/>
        </p:nvSpPr>
        <p:spPr>
          <a:xfrm>
            <a:off x="5710311" y="1850682"/>
            <a:ext cx="6748453" cy="74186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algn="just"/>
            <a:r>
              <a:rPr lang="it-IT" sz="1600" b="1" dirty="0">
                <a:solidFill>
                  <a:srgbClr val="C00000"/>
                </a:solidFill>
              </a:rPr>
              <a:t>ALTRE MIE OPINIONI e GIUDIZI SULLA STRUTTURA POLITICA e sui VERTICI di Roma Capitale</a:t>
            </a:r>
            <a:r>
              <a:rPr lang="it-IT" sz="1600" b="1" dirty="0" smtClean="0">
                <a:solidFill>
                  <a:srgbClr val="C00000"/>
                </a:solidFill>
              </a:rPr>
              <a:t>.</a:t>
            </a:r>
          </a:p>
          <a:p>
            <a:pPr marL="0" indent="0" algn="just">
              <a:buNone/>
            </a:pPr>
            <a:endParaRPr lang="it-IT" sz="1600" dirty="0">
              <a:solidFill>
                <a:srgbClr val="C00000"/>
              </a:solidFill>
            </a:endParaRPr>
          </a:p>
          <a:p>
            <a:pPr algn="just"/>
            <a:r>
              <a:rPr lang="it-IT" sz="1600" b="1" dirty="0" smtClean="0">
                <a:solidFill>
                  <a:srgbClr val="C00000"/>
                </a:solidFill>
              </a:rPr>
              <a:t>La </a:t>
            </a:r>
            <a:r>
              <a:rPr lang="it-IT" sz="1600" b="1" dirty="0">
                <a:solidFill>
                  <a:srgbClr val="C00000"/>
                </a:solidFill>
              </a:rPr>
              <a:t>Nostra Sindaca, Virginia Raggi</a:t>
            </a:r>
            <a:r>
              <a:rPr lang="it-IT" sz="1600" dirty="0"/>
              <a:t>, è stata molto </a:t>
            </a:r>
            <a:r>
              <a:rPr lang="it-IT" sz="1600" dirty="0" smtClean="0"/>
              <a:t>attaccata ingiustamente dai </a:t>
            </a:r>
            <a:r>
              <a:rPr lang="it-IT" sz="1600" dirty="0"/>
              <a:t>media. Ce lo si aspettava e comunque, se qualche impasse c’è stata, è solo frutto di azione. </a:t>
            </a:r>
            <a:r>
              <a:rPr lang="it-IT" sz="1600" b="1" dirty="0">
                <a:solidFill>
                  <a:srgbClr val="C00000"/>
                </a:solidFill>
              </a:rPr>
              <a:t>Solo chi non agisce, non sbaglia! </a:t>
            </a:r>
            <a:r>
              <a:rPr lang="it-IT" sz="1600" dirty="0"/>
              <a:t>Devo dire che la ammiro per la sua determinazione, forza, abnegazione e resistenza</a:t>
            </a:r>
            <a:r>
              <a:rPr lang="it-IT" sz="1600" dirty="0">
                <a:solidFill>
                  <a:srgbClr val="C00000"/>
                </a:solidFill>
              </a:rPr>
              <a:t> (</a:t>
            </a:r>
            <a:r>
              <a:rPr lang="it-IT" sz="1600" b="1" dirty="0">
                <a:solidFill>
                  <a:srgbClr val="C00000"/>
                </a:solidFill>
              </a:rPr>
              <a:t>lavora dalle 8 del mattino a notte fonda sette giorni su sette) e, come tutti gli Assessori, è sempre collegata on-line</a:t>
            </a:r>
            <a:r>
              <a:rPr lang="it-IT" sz="1600" dirty="0"/>
              <a:t>. </a:t>
            </a:r>
            <a:endParaRPr lang="it-IT" sz="1600" dirty="0" smtClean="0"/>
          </a:p>
          <a:p>
            <a:pPr algn="just"/>
            <a:endParaRPr lang="it-IT" sz="1600" dirty="0"/>
          </a:p>
          <a:p>
            <a:pPr algn="just"/>
            <a:r>
              <a:rPr lang="it-IT" sz="1600" dirty="0"/>
              <a:t>Sa stare in pubblico e parlare in televisione splendidamente; sa coordinare e lavorare in Team e </a:t>
            </a:r>
            <a:r>
              <a:rPr lang="it-IT" sz="1600" dirty="0" smtClean="0"/>
              <a:t>delegare. Fra i diversi progetti vorrei anticiparne uno importante «RCM-Roma Capital Mundi» che illustrerò in una prossima slide:  </a:t>
            </a:r>
            <a:r>
              <a:rPr lang="it-IT" sz="1600" dirty="0"/>
              <a:t>il futuro che ci aspetta non sarà solo di ristrettezze o taglio dei fondi ma lancerà, insieme a noi Assessori ed a tutti i Consiglieri questo grande progetto. E’ una sua idea, sto coordinando questo grande lavoro di Team fra Assessorati e tutti i Consiglieri, del Movimento e non, per passare poi alle Associazioni e </a:t>
            </a:r>
            <a:r>
              <a:rPr lang="it-IT" sz="1600" dirty="0" smtClean="0"/>
              <a:t>cittadini romani </a:t>
            </a:r>
            <a:r>
              <a:rPr lang="it-IT" sz="1600" dirty="0"/>
              <a:t>con il coinvolgimento di tutti i 15 </a:t>
            </a:r>
            <a:r>
              <a:rPr lang="it-IT" sz="1600" dirty="0" smtClean="0"/>
              <a:t>Municipi e delle menti più promettenti nazionali ed internazionali</a:t>
            </a:r>
          </a:p>
          <a:p>
            <a:pPr marL="0" indent="0" algn="just">
              <a:buNone/>
            </a:pPr>
            <a:r>
              <a:rPr lang="it-IT" sz="1600" dirty="0"/>
              <a:t> </a:t>
            </a:r>
            <a:endParaRPr lang="it-IT" sz="1600" dirty="0" smtClean="0"/>
          </a:p>
          <a:p>
            <a:pPr algn="just"/>
            <a:r>
              <a:rPr lang="it-IT" sz="1600" b="1" u="sng" dirty="0" smtClean="0">
                <a:solidFill>
                  <a:srgbClr val="C00000"/>
                </a:solidFill>
              </a:rPr>
              <a:t>Anche gli Assessori, come la Sindaca, sono sempre collegati on line 7 giorni su 7 </a:t>
            </a:r>
            <a:r>
              <a:rPr lang="it-IT" sz="1600" b="1" dirty="0" smtClean="0"/>
              <a:t>e molte volte fino a tarda notte. </a:t>
            </a:r>
          </a:p>
          <a:p>
            <a:endParaRPr lang="it-IT" sz="1600" b="1" dirty="0"/>
          </a:p>
        </p:txBody>
      </p:sp>
      <p:sp>
        <p:nvSpPr>
          <p:cNvPr id="3" name="Segnaposto numero diapositiva 2"/>
          <p:cNvSpPr>
            <a:spLocks noGrp="1"/>
          </p:cNvSpPr>
          <p:nvPr>
            <p:ph type="sldNum" sz="quarter" idx="2"/>
          </p:nvPr>
        </p:nvSpPr>
        <p:spPr/>
        <p:txBody>
          <a:bodyPr/>
          <a:lstStyle/>
          <a:p>
            <a:fld id="{86CB4B4D-7CA3-9044-876B-883B54F8677D}" type="slidenum">
              <a:rPr lang="it-IT" smtClean="0"/>
              <a:pPr/>
              <a:t>9</a:t>
            </a:fld>
            <a:endParaRPr lang="it-IT" dirty="0"/>
          </a:p>
        </p:txBody>
      </p:sp>
    </p:spTree>
    <p:extLst>
      <p:ext uri="{BB962C8B-B14F-4D97-AF65-F5344CB8AC3E}">
        <p14:creationId xmlns:p14="http://schemas.microsoft.com/office/powerpoint/2010/main" val="103800765"/>
      </p:ext>
    </p:extLst>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ELEMTYPE" val="44"/>
</p:tagLst>
</file>

<file path=ppt/tags/tag2.xml><?xml version="1.0" encoding="utf-8"?>
<p:tagLst xmlns:a="http://schemas.openxmlformats.org/drawingml/2006/main" xmlns:r="http://schemas.openxmlformats.org/officeDocument/2006/relationships" xmlns:p="http://schemas.openxmlformats.org/presentationml/2006/main">
  <p:tag name="SLIDEELEMTYPE" val="27"/>
</p:tagLst>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2.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AVE modello 2012 Finale ESTERNO (2)">
  <a:themeElements>
    <a:clrScheme name="SAVE modello 2012 Finale ESTERNO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AVE modello 2012 Finale ESTERNO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latin typeface="Arial" pitchFamily="34" charset="0"/>
            <a:cs typeface="Arial" pitchFamily="34" charset="0"/>
          </a:defRPr>
        </a:defPPr>
      </a:lstStyle>
    </a:lnDef>
    <a:txDef>
      <a:spPr>
        <a:blipFill rotWithShape="1">
          <a:blip xmlns:r="http://schemas.openxmlformats.org/officeDocument/2006/relationships" r:embed="rId1"/>
          <a:stretch>
            <a:fillRect b="-4464"/>
          </a:stretch>
        </a:blipFill>
      </a:spPr>
      <a:bodyPr/>
      <a:lstStyle>
        <a:defPPr>
          <a:defRPr>
            <a:noFill/>
          </a:defRPr>
        </a:defPPr>
      </a:lstStyle>
    </a:txDef>
  </a:objectDefaults>
  <a:extraClrSchemeLst>
    <a:extraClrScheme>
      <a:clrScheme name="SAVE modello 2012 Finale ESTERNO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AVE modello 2012 Finale ESTERNO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AVE modello 2012 Finale ESTERNO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AVE modello 2012 Finale ESTERNO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AVE modello 2012 Finale ESTERNO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AVE modello 2012 Finale ESTERNO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AVE modello 2012 Finale ESTERNO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AVE modello 2012 Finale ESTERNO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AVE modello 2012 Finale ESTERNO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AVE modello 2012 Finale ESTERNO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AVE modello 2012 Finale ESTERNO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AVE modello 2012 Finale ESTERNO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1188</TotalTime>
  <Words>5537</Words>
  <Application>Microsoft Office PowerPoint</Application>
  <PresentationFormat>Personalizzato</PresentationFormat>
  <Paragraphs>572</Paragraphs>
  <Slides>27</Slides>
  <Notes>11</Notes>
  <HiddenSlides>0</HiddenSlides>
  <MMClips>0</MMClips>
  <ScaleCrop>false</ScaleCrop>
  <HeadingPairs>
    <vt:vector size="4" baseType="variant">
      <vt:variant>
        <vt:lpstr>Tema</vt:lpstr>
      </vt:variant>
      <vt:variant>
        <vt:i4>2</vt:i4>
      </vt:variant>
      <vt:variant>
        <vt:lpstr>Titoli diapositive</vt:lpstr>
      </vt:variant>
      <vt:variant>
        <vt:i4>27</vt:i4>
      </vt:variant>
    </vt:vector>
  </HeadingPairs>
  <TitlesOfParts>
    <vt:vector size="29" baseType="lpstr">
      <vt:lpstr>White</vt:lpstr>
      <vt:lpstr>SAVE modello 2012 Finale ESTERNO (2)</vt:lpstr>
      <vt:lpstr>Presentazione standard di PowerPoint</vt:lpstr>
      <vt:lpstr>Presentazione standard di PowerPoint</vt:lpstr>
      <vt:lpstr>Presentazione standard di PowerPoint</vt:lpstr>
      <vt:lpstr>Presentazione standard di PowerPoint</vt:lpstr>
      <vt:lpstr>ANALISI dei NUMERI e FATTORI che differenziano ROMA da molte altre metropoli e Capitali europee </vt:lpstr>
      <vt:lpstr>COMPARAZIONI con CAPITALI EUROPEE e mondiali, nelle Infrastrutture e nell’attrattività</vt:lpstr>
      <vt:lpstr>RISORSE CHE MANCANO strutturalmente alla CAPITALE d’ITALIA</vt:lpstr>
      <vt:lpstr>Presentazione standard di PowerPoint</vt:lpstr>
      <vt:lpstr>Struttura politica in Roma Capitale  e professionalità per gestirla</vt:lpstr>
      <vt:lpstr>I VERTICI, la struttura di Governance  e l’esercito dei 47.000 collaboratori</vt:lpstr>
      <vt:lpstr>Presentazione standard di PowerPoint</vt:lpstr>
      <vt:lpstr>QUALE ROMA VOGLIAMO  che città vogliamo costruire  nel prossimo futuro ?</vt:lpstr>
      <vt:lpstr>LA SITUAZIONE DIFFICILE  che ho trovato al mio arrivo</vt:lpstr>
      <vt:lpstr>L’assessorato alla Riorganizzazione delle Partecipate affiancato dal Dipartimento, dal GdL e dallo Staff</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QUALE ROMA VOGLIAMO  RCM – Roma Capital Mundi… un buon inizio</vt:lpstr>
      <vt:lpstr>IL RISORGIMENTO ITALIANO partirà dalle imprese e potrebbe partire proprio da ROMA</vt:lpstr>
      <vt:lpstr>IMPRESE PUBBLICHE &amp; PRIVATE cosa manca per vedere l’Italia e quindi Roma Capitale risorgere?</vt:lpstr>
      <vt:lpstr>ALCUNI CHIARIMENTI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PASQUALINO LUCA</dc:creator>
  <cp:lastModifiedBy>DVNZRR74A47D612J</cp:lastModifiedBy>
  <cp:revision>153</cp:revision>
  <cp:lastPrinted>2017-03-21T17:22:03Z</cp:lastPrinted>
  <dcterms:modified xsi:type="dcterms:W3CDTF">2017-03-22T08:51:42Z</dcterms:modified>
</cp:coreProperties>
</file>