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sldIdLst>
    <p:sldId id="256" r:id="rId2"/>
    <p:sldId id="257" r:id="rId3"/>
    <p:sldId id="258" r:id="rId4"/>
    <p:sldId id="264" r:id="rId5"/>
    <p:sldId id="294" r:id="rId6"/>
    <p:sldId id="293" r:id="rId7"/>
    <p:sldId id="303" r:id="rId8"/>
    <p:sldId id="260" r:id="rId9"/>
    <p:sldId id="304" r:id="rId10"/>
    <p:sldId id="261" r:id="rId11"/>
    <p:sldId id="263" r:id="rId12"/>
    <p:sldId id="296" r:id="rId13"/>
    <p:sldId id="295" r:id="rId14"/>
    <p:sldId id="278" r:id="rId15"/>
    <p:sldId id="292" r:id="rId16"/>
    <p:sldId id="298" r:id="rId17"/>
    <p:sldId id="299" r:id="rId18"/>
    <p:sldId id="300" r:id="rId19"/>
    <p:sldId id="301" r:id="rId20"/>
    <p:sldId id="302" r:id="rId21"/>
    <p:sldId id="297" r:id="rId22"/>
    <p:sldId id="279" r:id="rId23"/>
    <p:sldId id="280" r:id="rId24"/>
    <p:sldId id="281" r:id="rId25"/>
    <p:sldId id="283" r:id="rId26"/>
    <p:sldId id="282" r:id="rId27"/>
    <p:sldId id="284" r:id="rId28"/>
    <p:sldId id="285" r:id="rId29"/>
    <p:sldId id="288" r:id="rId30"/>
    <p:sldId id="289" r:id="rId31"/>
    <p:sldId id="290" r:id="rId32"/>
    <p:sldId id="291" r:id="rId33"/>
    <p:sldId id="274" r:id="rId34"/>
    <p:sldId id="305" r:id="rId35"/>
    <p:sldId id="306" r:id="rId36"/>
    <p:sldId id="307" r:id="rId37"/>
    <p:sldId id="308" r:id="rId38"/>
    <p:sldId id="309" r:id="rId39"/>
    <p:sldId id="310" r:id="rId40"/>
    <p:sldId id="286" r:id="rId41"/>
    <p:sldId id="311" r:id="rId42"/>
    <p:sldId id="277" r:id="rId43"/>
    <p:sldId id="312" r:id="rId44"/>
    <p:sldId id="313" r:id="rId45"/>
  </p:sldIdLst>
  <p:sldSz cx="9144000" cy="6858000" type="screen4x3"/>
  <p:notesSz cx="6858000" cy="9926638"/>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924" y="22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6858000"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sp>
        <p:nvSpPr>
          <p:cNvPr id="18435" name="AutoShape 2"/>
          <p:cNvSpPr>
            <a:spLocks noChangeArrowheads="1"/>
          </p:cNvSpPr>
          <p:nvPr/>
        </p:nvSpPr>
        <p:spPr bwMode="auto">
          <a:xfrm>
            <a:off x="0" y="0"/>
            <a:ext cx="6858000"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sp>
        <p:nvSpPr>
          <p:cNvPr id="18436" name="Text Box 3"/>
          <p:cNvSpPr txBox="1">
            <a:spLocks noChangeArrowheads="1"/>
          </p:cNvSpPr>
          <p:nvPr/>
        </p:nvSpPr>
        <p:spPr bwMode="auto">
          <a:xfrm>
            <a:off x="0" y="0"/>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sp>
        <p:nvSpPr>
          <p:cNvPr id="18437" name="Text Box 4"/>
          <p:cNvSpPr txBox="1">
            <a:spLocks noChangeArrowheads="1"/>
          </p:cNvSpPr>
          <p:nvPr/>
        </p:nvSpPr>
        <p:spPr bwMode="auto">
          <a:xfrm>
            <a:off x="3884613" y="1"/>
            <a:ext cx="2970212" cy="49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sp>
        <p:nvSpPr>
          <p:cNvPr id="18438" name="Rectangle 5"/>
          <p:cNvSpPr>
            <a:spLocks noGrp="1" noRot="1" noChangeAspect="1" noChangeArrowheads="1"/>
          </p:cNvSpPr>
          <p:nvPr>
            <p:ph type="sldImg"/>
          </p:nvPr>
        </p:nvSpPr>
        <p:spPr bwMode="auto">
          <a:xfrm>
            <a:off x="947738" y="744538"/>
            <a:ext cx="4959350" cy="3719512"/>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4" name="Rectangle 6"/>
          <p:cNvSpPr>
            <a:spLocks noGrp="1" noChangeArrowheads="1"/>
          </p:cNvSpPr>
          <p:nvPr>
            <p:ph type="body"/>
          </p:nvPr>
        </p:nvSpPr>
        <p:spPr bwMode="auto">
          <a:xfrm>
            <a:off x="685801" y="4715154"/>
            <a:ext cx="5483225" cy="446354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smtClean="0"/>
          </a:p>
        </p:txBody>
      </p:sp>
      <p:sp>
        <p:nvSpPr>
          <p:cNvPr id="18440" name="Text Box 7"/>
          <p:cNvSpPr txBox="1">
            <a:spLocks noChangeArrowheads="1"/>
          </p:cNvSpPr>
          <p:nvPr/>
        </p:nvSpPr>
        <p:spPr bwMode="auto">
          <a:xfrm>
            <a:off x="0" y="9428583"/>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sp>
        <p:nvSpPr>
          <p:cNvPr id="2056" name="Rectangle 8"/>
          <p:cNvSpPr>
            <a:spLocks noGrp="1" noChangeArrowheads="1"/>
          </p:cNvSpPr>
          <p:nvPr>
            <p:ph type="sldNum"/>
          </p:nvPr>
        </p:nvSpPr>
        <p:spPr bwMode="auto">
          <a:xfrm>
            <a:off x="3884614" y="9428584"/>
            <a:ext cx="2968625" cy="49288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pitchFamily="32" charset="0"/>
              </a:defRPr>
            </a:lvl1pPr>
          </a:lstStyle>
          <a:p>
            <a:pPr>
              <a:defRPr/>
            </a:pPr>
            <a:fld id="{B44A2DD4-B1FF-46C9-B8F1-3B74DA8ECD5F}" type="slidenum">
              <a:rPr lang="it-IT"/>
              <a:pPr>
                <a:defRPr/>
              </a:pPr>
              <a:t>‹N›</a:t>
            </a:fld>
            <a:endParaRPr lang="it-IT"/>
          </a:p>
        </p:txBody>
      </p:sp>
    </p:spTree>
    <p:extLst>
      <p:ext uri="{BB962C8B-B14F-4D97-AF65-F5344CB8AC3E}">
        <p14:creationId xmlns:p14="http://schemas.microsoft.com/office/powerpoint/2010/main" val="39711282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296D147D-38BE-4D71-88B7-CFB8349F346B}" type="slidenum">
              <a:rPr lang="it-IT" altLang="it-IT" smtClean="0">
                <a:latin typeface="Calibri" pitchFamily="34" charset="0"/>
              </a:rPr>
              <a:pPr eaLnBrk="1" hangingPunct="1">
                <a:spcBef>
                  <a:spcPct val="0"/>
                </a:spcBef>
              </a:pPr>
              <a:t>1</a:t>
            </a:fld>
            <a:endParaRPr lang="it-IT" altLang="it-IT" smtClean="0">
              <a:latin typeface="Calibri" pitchFamily="34" charset="0"/>
            </a:endParaRPr>
          </a:p>
        </p:txBody>
      </p:sp>
      <p:sp>
        <p:nvSpPr>
          <p:cNvPr id="1945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87D391E8-20BA-43C0-A496-588B90DF8315}" type="slidenum">
              <a:rPr lang="it-IT" altLang="it-IT">
                <a:latin typeface="Calibri" pitchFamily="34" charset="0"/>
              </a:rPr>
              <a:pPr algn="r" eaLnBrk="1" hangingPunct="1">
                <a:spcBef>
                  <a:spcPct val="0"/>
                </a:spcBef>
                <a:buClrTx/>
                <a:buFontTx/>
                <a:buNone/>
              </a:pPr>
              <a:t>1</a:t>
            </a:fld>
            <a:endParaRPr lang="it-IT" altLang="it-IT">
              <a:latin typeface="Calibri" pitchFamily="34" charset="0"/>
            </a:endParaRPr>
          </a:p>
        </p:txBody>
      </p:sp>
      <p:sp>
        <p:nvSpPr>
          <p:cNvPr id="1946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1946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5091BB50-2480-4775-B3B5-96438B71F7EE}" type="slidenum">
              <a:rPr lang="it-IT" altLang="it-IT" smtClean="0">
                <a:latin typeface="Calibri" pitchFamily="34" charset="0"/>
              </a:rPr>
              <a:pPr eaLnBrk="1" hangingPunct="1">
                <a:spcBef>
                  <a:spcPct val="0"/>
                </a:spcBef>
              </a:pPr>
              <a:t>10</a:t>
            </a:fld>
            <a:endParaRPr lang="it-IT" altLang="it-IT" smtClean="0">
              <a:latin typeface="Calibri" pitchFamily="34" charset="0"/>
            </a:endParaRPr>
          </a:p>
        </p:txBody>
      </p:sp>
      <p:sp>
        <p:nvSpPr>
          <p:cNvPr id="23555"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29B7FD1D-F693-4ADB-898B-0EF56203C4FA}" type="slidenum">
              <a:rPr lang="it-IT" altLang="it-IT">
                <a:latin typeface="Calibri" pitchFamily="34" charset="0"/>
              </a:rPr>
              <a:pPr algn="r" eaLnBrk="1" hangingPunct="1">
                <a:spcBef>
                  <a:spcPct val="0"/>
                </a:spcBef>
                <a:buClrTx/>
                <a:buFontTx/>
                <a:buNone/>
              </a:pPr>
              <a:t>10</a:t>
            </a:fld>
            <a:endParaRPr lang="it-IT" altLang="it-IT">
              <a:latin typeface="Calibri" pitchFamily="34" charset="0"/>
            </a:endParaRPr>
          </a:p>
        </p:txBody>
      </p:sp>
      <p:sp>
        <p:nvSpPr>
          <p:cNvPr id="23556"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3557"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9FD710AE-EDAB-4660-9141-AEDA52341E58}" type="slidenum">
              <a:rPr lang="it-IT" altLang="it-IT" smtClean="0">
                <a:latin typeface="Calibri" pitchFamily="34" charset="0"/>
              </a:rPr>
              <a:pPr eaLnBrk="1" hangingPunct="1">
                <a:spcBef>
                  <a:spcPct val="0"/>
                </a:spcBef>
              </a:pPr>
              <a:t>11</a:t>
            </a:fld>
            <a:endParaRPr lang="it-IT" altLang="it-IT" smtClean="0">
              <a:latin typeface="Calibri" pitchFamily="34" charset="0"/>
            </a:endParaRPr>
          </a:p>
        </p:txBody>
      </p:sp>
      <p:sp>
        <p:nvSpPr>
          <p:cNvPr id="2457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BF996BD1-6A3D-4BBE-9CB0-161AF2E1E1E6}" type="slidenum">
              <a:rPr lang="it-IT" altLang="it-IT">
                <a:latin typeface="Calibri" pitchFamily="34" charset="0"/>
              </a:rPr>
              <a:pPr algn="r" eaLnBrk="1" hangingPunct="1">
                <a:spcBef>
                  <a:spcPct val="0"/>
                </a:spcBef>
                <a:buClrTx/>
                <a:buFontTx/>
                <a:buNone/>
              </a:pPr>
              <a:t>11</a:t>
            </a:fld>
            <a:endParaRPr lang="it-IT" altLang="it-IT">
              <a:latin typeface="Calibri" pitchFamily="34" charset="0"/>
            </a:endParaRPr>
          </a:p>
        </p:txBody>
      </p:sp>
      <p:sp>
        <p:nvSpPr>
          <p:cNvPr id="2458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458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9FD710AE-EDAB-4660-9141-AEDA52341E58}" type="slidenum">
              <a:rPr lang="it-IT" altLang="it-IT" smtClean="0">
                <a:latin typeface="Calibri" pitchFamily="34" charset="0"/>
              </a:rPr>
              <a:pPr eaLnBrk="1" hangingPunct="1">
                <a:spcBef>
                  <a:spcPct val="0"/>
                </a:spcBef>
              </a:pPr>
              <a:t>12</a:t>
            </a:fld>
            <a:endParaRPr lang="it-IT" altLang="it-IT" smtClean="0">
              <a:latin typeface="Calibri" pitchFamily="34" charset="0"/>
            </a:endParaRPr>
          </a:p>
        </p:txBody>
      </p:sp>
      <p:sp>
        <p:nvSpPr>
          <p:cNvPr id="2457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BF996BD1-6A3D-4BBE-9CB0-161AF2E1E1E6}" type="slidenum">
              <a:rPr lang="it-IT" altLang="it-IT">
                <a:latin typeface="Calibri" pitchFamily="34" charset="0"/>
              </a:rPr>
              <a:pPr algn="r" eaLnBrk="1" hangingPunct="1">
                <a:spcBef>
                  <a:spcPct val="0"/>
                </a:spcBef>
                <a:buClrTx/>
                <a:buFontTx/>
                <a:buNone/>
              </a:pPr>
              <a:t>12</a:t>
            </a:fld>
            <a:endParaRPr lang="it-IT" altLang="it-IT">
              <a:latin typeface="Calibri" pitchFamily="34" charset="0"/>
            </a:endParaRPr>
          </a:p>
        </p:txBody>
      </p:sp>
      <p:sp>
        <p:nvSpPr>
          <p:cNvPr id="2458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458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9FD710AE-EDAB-4660-9141-AEDA52341E58}" type="slidenum">
              <a:rPr lang="it-IT" altLang="it-IT" smtClean="0">
                <a:latin typeface="Calibri" pitchFamily="34" charset="0"/>
              </a:rPr>
              <a:pPr eaLnBrk="1" hangingPunct="1">
                <a:spcBef>
                  <a:spcPct val="0"/>
                </a:spcBef>
              </a:pPr>
              <a:t>13</a:t>
            </a:fld>
            <a:endParaRPr lang="it-IT" altLang="it-IT" smtClean="0">
              <a:latin typeface="Calibri" pitchFamily="34" charset="0"/>
            </a:endParaRPr>
          </a:p>
        </p:txBody>
      </p:sp>
      <p:sp>
        <p:nvSpPr>
          <p:cNvPr id="2457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BF996BD1-6A3D-4BBE-9CB0-161AF2E1E1E6}" type="slidenum">
              <a:rPr lang="it-IT" altLang="it-IT">
                <a:latin typeface="Calibri" pitchFamily="34" charset="0"/>
              </a:rPr>
              <a:pPr algn="r" eaLnBrk="1" hangingPunct="1">
                <a:spcBef>
                  <a:spcPct val="0"/>
                </a:spcBef>
                <a:buClrTx/>
                <a:buFontTx/>
                <a:buNone/>
              </a:pPr>
              <a:t>13</a:t>
            </a:fld>
            <a:endParaRPr lang="it-IT" altLang="it-IT">
              <a:latin typeface="Calibri" pitchFamily="34" charset="0"/>
            </a:endParaRPr>
          </a:p>
        </p:txBody>
      </p:sp>
      <p:sp>
        <p:nvSpPr>
          <p:cNvPr id="2458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458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9FD710AE-EDAB-4660-9141-AEDA52341E58}" type="slidenum">
              <a:rPr lang="it-IT" altLang="it-IT" smtClean="0">
                <a:latin typeface="Calibri" pitchFamily="34" charset="0"/>
              </a:rPr>
              <a:pPr eaLnBrk="1" hangingPunct="1">
                <a:spcBef>
                  <a:spcPct val="0"/>
                </a:spcBef>
              </a:pPr>
              <a:t>14</a:t>
            </a:fld>
            <a:endParaRPr lang="it-IT" altLang="it-IT" smtClean="0">
              <a:latin typeface="Calibri" pitchFamily="34" charset="0"/>
            </a:endParaRPr>
          </a:p>
        </p:txBody>
      </p:sp>
      <p:sp>
        <p:nvSpPr>
          <p:cNvPr id="2457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BF996BD1-6A3D-4BBE-9CB0-161AF2E1E1E6}" type="slidenum">
              <a:rPr lang="it-IT" altLang="it-IT">
                <a:latin typeface="Calibri" pitchFamily="34" charset="0"/>
              </a:rPr>
              <a:pPr algn="r" eaLnBrk="1" hangingPunct="1">
                <a:spcBef>
                  <a:spcPct val="0"/>
                </a:spcBef>
                <a:buClrTx/>
                <a:buFontTx/>
                <a:buNone/>
              </a:pPr>
              <a:t>14</a:t>
            </a:fld>
            <a:endParaRPr lang="it-IT" altLang="it-IT">
              <a:latin typeface="Calibri" pitchFamily="34" charset="0"/>
            </a:endParaRPr>
          </a:p>
        </p:txBody>
      </p:sp>
      <p:sp>
        <p:nvSpPr>
          <p:cNvPr id="2458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458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15</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15</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16</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16</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17</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17</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18</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18</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19</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19</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E1F089F0-B3E9-4527-B4A8-09365D0A390F}" type="slidenum">
              <a:rPr lang="it-IT" altLang="it-IT" smtClean="0">
                <a:latin typeface="Calibri" pitchFamily="34" charset="0"/>
              </a:rPr>
              <a:pPr eaLnBrk="1" hangingPunct="1">
                <a:spcBef>
                  <a:spcPct val="0"/>
                </a:spcBef>
              </a:pPr>
              <a:t>2</a:t>
            </a:fld>
            <a:endParaRPr lang="it-IT" altLang="it-IT" smtClean="0">
              <a:latin typeface="Calibri" pitchFamily="34" charset="0"/>
            </a:endParaRPr>
          </a:p>
        </p:txBody>
      </p:sp>
      <p:sp>
        <p:nvSpPr>
          <p:cNvPr id="2048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AF3391F3-6B6D-4E9B-8904-2BDDCFD84E96}" type="slidenum">
              <a:rPr lang="it-IT" altLang="it-IT">
                <a:latin typeface="Calibri" pitchFamily="34" charset="0"/>
              </a:rPr>
              <a:pPr algn="r" eaLnBrk="1" hangingPunct="1">
                <a:spcBef>
                  <a:spcPct val="0"/>
                </a:spcBef>
                <a:buClrTx/>
                <a:buFontTx/>
                <a:buNone/>
              </a:pPr>
              <a:t>2</a:t>
            </a:fld>
            <a:endParaRPr lang="it-IT" altLang="it-IT">
              <a:latin typeface="Calibri" pitchFamily="34" charset="0"/>
            </a:endParaRPr>
          </a:p>
        </p:txBody>
      </p:sp>
      <p:sp>
        <p:nvSpPr>
          <p:cNvPr id="2048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048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20</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20</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21</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21</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22</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22</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23</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23</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24</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24</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25</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25</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26</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26</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27</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27</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28</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28</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29</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29</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35D4E657-5C00-4C2D-9457-FA9C26531B4A}" type="slidenum">
              <a:rPr lang="it-IT" altLang="it-IT" smtClean="0">
                <a:latin typeface="Calibri" pitchFamily="34" charset="0"/>
              </a:rPr>
              <a:pPr eaLnBrk="1" hangingPunct="1">
                <a:spcBef>
                  <a:spcPct val="0"/>
                </a:spcBef>
              </a:pPr>
              <a:t>3</a:t>
            </a:fld>
            <a:endParaRPr lang="it-IT" altLang="it-IT" smtClean="0">
              <a:latin typeface="Calibri" pitchFamily="34" charset="0"/>
            </a:endParaRPr>
          </a:p>
        </p:txBody>
      </p:sp>
      <p:sp>
        <p:nvSpPr>
          <p:cNvPr id="21507"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461A2AD7-8413-4A8C-AE1A-CDD48EA13EB1}" type="slidenum">
              <a:rPr lang="it-IT" altLang="it-IT">
                <a:latin typeface="Calibri" pitchFamily="34" charset="0"/>
              </a:rPr>
              <a:pPr algn="r" eaLnBrk="1" hangingPunct="1">
                <a:spcBef>
                  <a:spcPct val="0"/>
                </a:spcBef>
                <a:buClrTx/>
                <a:buFontTx/>
                <a:buNone/>
              </a:pPr>
              <a:t>3</a:t>
            </a:fld>
            <a:endParaRPr lang="it-IT" altLang="it-IT">
              <a:latin typeface="Calibri" pitchFamily="34" charset="0"/>
            </a:endParaRPr>
          </a:p>
        </p:txBody>
      </p:sp>
      <p:sp>
        <p:nvSpPr>
          <p:cNvPr id="21508"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1509"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30</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30</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31</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31</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32</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32</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33</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33</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34</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34</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35</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35</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36</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36</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37</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37</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38</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38</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39</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39</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4</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4</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it-IT" altLang="it-IT" dirty="0" smtClean="0">
                <a:latin typeface="Times New Roman" pitchFamily="18" charset="0"/>
              </a:rPr>
              <a:t>L’assistenza distrettuale</a:t>
            </a:r>
            <a:r>
              <a:rPr lang="it-IT" altLang="it-IT" baseline="0" dirty="0" smtClean="0">
                <a:latin typeface="Times New Roman" pitchFamily="18" charset="0"/>
              </a:rPr>
              <a:t> comprende le attività e i servizi sanitari e sociosanitari diffusi capillarmente sul territorio </a:t>
            </a:r>
            <a:endParaRPr lang="it-IT" altLang="it-IT"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40</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40</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41</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41</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42</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42</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43</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43</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152BBC2E-D236-447C-8DE9-8B3B9CBACAF7}" type="slidenum">
              <a:rPr lang="it-IT" altLang="it-IT" smtClean="0">
                <a:latin typeface="Calibri" pitchFamily="34" charset="0"/>
              </a:rPr>
              <a:pPr eaLnBrk="1" hangingPunct="1">
                <a:spcBef>
                  <a:spcPct val="0"/>
                </a:spcBef>
              </a:pPr>
              <a:t>44</a:t>
            </a:fld>
            <a:endParaRPr lang="it-IT" altLang="it-IT" smtClean="0">
              <a:latin typeface="Calibri" pitchFamily="34" charset="0"/>
            </a:endParaRPr>
          </a:p>
        </p:txBody>
      </p:sp>
      <p:sp>
        <p:nvSpPr>
          <p:cNvPr id="34819"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609EB8DC-3674-41E8-A4E7-D0194DFA18B2}" type="slidenum">
              <a:rPr lang="it-IT" altLang="it-IT">
                <a:latin typeface="Calibri" pitchFamily="34" charset="0"/>
              </a:rPr>
              <a:pPr algn="r" eaLnBrk="1" hangingPunct="1">
                <a:spcBef>
                  <a:spcPct val="0"/>
                </a:spcBef>
                <a:buClrTx/>
                <a:buFontTx/>
                <a:buNone/>
              </a:pPr>
              <a:t>44</a:t>
            </a:fld>
            <a:endParaRPr lang="it-IT" altLang="it-IT">
              <a:latin typeface="Calibri" pitchFamily="34" charset="0"/>
            </a:endParaRPr>
          </a:p>
        </p:txBody>
      </p:sp>
      <p:sp>
        <p:nvSpPr>
          <p:cNvPr id="34820"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34821"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5</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5</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B5C4A173-8C5C-4848-913A-DB5EE1BB58ED}" type="slidenum">
              <a:rPr lang="it-IT" altLang="it-IT" smtClean="0">
                <a:latin typeface="Calibri" pitchFamily="34" charset="0"/>
              </a:rPr>
              <a:pPr eaLnBrk="1" hangingPunct="1">
                <a:spcBef>
                  <a:spcPct val="0"/>
                </a:spcBef>
              </a:pPr>
              <a:t>6</a:t>
            </a:fld>
            <a:endParaRPr lang="it-IT" altLang="it-IT" smtClean="0">
              <a:latin typeface="Calibri" pitchFamily="34" charset="0"/>
            </a:endParaRPr>
          </a:p>
        </p:txBody>
      </p:sp>
      <p:sp>
        <p:nvSpPr>
          <p:cNvPr id="25603"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C4EA2814-6D0C-42D8-871F-ECAB2165CCD6}" type="slidenum">
              <a:rPr lang="it-IT" altLang="it-IT">
                <a:latin typeface="Calibri" pitchFamily="34" charset="0"/>
              </a:rPr>
              <a:pPr algn="r" eaLnBrk="1" hangingPunct="1">
                <a:spcBef>
                  <a:spcPct val="0"/>
                </a:spcBef>
                <a:buClrTx/>
                <a:buFontTx/>
                <a:buNone/>
              </a:pPr>
              <a:t>6</a:t>
            </a:fld>
            <a:endParaRPr lang="it-IT" altLang="it-IT">
              <a:latin typeface="Calibri" pitchFamily="34" charset="0"/>
            </a:endParaRPr>
          </a:p>
        </p:txBody>
      </p:sp>
      <p:sp>
        <p:nvSpPr>
          <p:cNvPr id="25604"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5605"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AD42709B-4D25-4C94-A9B6-FD5211D7EDE4}" type="slidenum">
              <a:rPr lang="it-IT" altLang="it-IT" smtClean="0">
                <a:latin typeface="Calibri" pitchFamily="34" charset="0"/>
              </a:rPr>
              <a:pPr eaLnBrk="1" hangingPunct="1">
                <a:spcBef>
                  <a:spcPct val="0"/>
                </a:spcBef>
              </a:pPr>
              <a:t>7</a:t>
            </a:fld>
            <a:endParaRPr lang="it-IT" altLang="it-IT" smtClean="0">
              <a:latin typeface="Calibri" pitchFamily="34" charset="0"/>
            </a:endParaRPr>
          </a:p>
        </p:txBody>
      </p:sp>
      <p:sp>
        <p:nvSpPr>
          <p:cNvPr id="22531"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1C741374-90A7-4BCB-8FA9-61ADE22B8975}" type="slidenum">
              <a:rPr lang="it-IT" altLang="it-IT">
                <a:latin typeface="Calibri" pitchFamily="34" charset="0"/>
              </a:rPr>
              <a:pPr algn="r" eaLnBrk="1" hangingPunct="1">
                <a:spcBef>
                  <a:spcPct val="0"/>
                </a:spcBef>
                <a:buClrTx/>
                <a:buFontTx/>
                <a:buNone/>
              </a:pPr>
              <a:t>7</a:t>
            </a:fld>
            <a:endParaRPr lang="it-IT" altLang="it-IT">
              <a:latin typeface="Calibri" pitchFamily="34" charset="0"/>
            </a:endParaRPr>
          </a:p>
        </p:txBody>
      </p:sp>
      <p:sp>
        <p:nvSpPr>
          <p:cNvPr id="22532"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2533"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AD42709B-4D25-4C94-A9B6-FD5211D7EDE4}" type="slidenum">
              <a:rPr lang="it-IT" altLang="it-IT" smtClean="0">
                <a:latin typeface="Calibri" pitchFamily="34" charset="0"/>
              </a:rPr>
              <a:pPr eaLnBrk="1" hangingPunct="1">
                <a:spcBef>
                  <a:spcPct val="0"/>
                </a:spcBef>
              </a:pPr>
              <a:t>8</a:t>
            </a:fld>
            <a:endParaRPr lang="it-IT" altLang="it-IT" smtClean="0">
              <a:latin typeface="Calibri" pitchFamily="34" charset="0"/>
            </a:endParaRPr>
          </a:p>
        </p:txBody>
      </p:sp>
      <p:sp>
        <p:nvSpPr>
          <p:cNvPr id="22531"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1C741374-90A7-4BCB-8FA9-61ADE22B8975}" type="slidenum">
              <a:rPr lang="it-IT" altLang="it-IT">
                <a:latin typeface="Calibri" pitchFamily="34" charset="0"/>
              </a:rPr>
              <a:pPr algn="r" eaLnBrk="1" hangingPunct="1">
                <a:spcBef>
                  <a:spcPct val="0"/>
                </a:spcBef>
                <a:buClrTx/>
                <a:buFontTx/>
                <a:buNone/>
              </a:pPr>
              <a:t>8</a:t>
            </a:fld>
            <a:endParaRPr lang="it-IT" altLang="it-IT">
              <a:latin typeface="Calibri" pitchFamily="34" charset="0"/>
            </a:endParaRPr>
          </a:p>
        </p:txBody>
      </p:sp>
      <p:sp>
        <p:nvSpPr>
          <p:cNvPr id="22532"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2533"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eaLnBrk="1" hangingPunct="1">
              <a:spcBef>
                <a:spcPct val="0"/>
              </a:spcBef>
            </a:pPr>
            <a:fld id="{AD42709B-4D25-4C94-A9B6-FD5211D7EDE4}" type="slidenum">
              <a:rPr lang="it-IT" altLang="it-IT" smtClean="0">
                <a:latin typeface="Calibri" pitchFamily="34" charset="0"/>
              </a:rPr>
              <a:pPr eaLnBrk="1" hangingPunct="1">
                <a:spcBef>
                  <a:spcPct val="0"/>
                </a:spcBef>
              </a:pPr>
              <a:t>9</a:t>
            </a:fld>
            <a:endParaRPr lang="it-IT" altLang="it-IT" smtClean="0">
              <a:latin typeface="Calibri" pitchFamily="34" charset="0"/>
            </a:endParaRPr>
          </a:p>
        </p:txBody>
      </p:sp>
      <p:sp>
        <p:nvSpPr>
          <p:cNvPr id="22531" name="Text Box 1"/>
          <p:cNvSpPr txBox="1">
            <a:spLocks noChangeArrowheads="1"/>
          </p:cNvSpPr>
          <p:nvPr/>
        </p:nvSpPr>
        <p:spPr bwMode="auto">
          <a:xfrm>
            <a:off x="3884613" y="9428583"/>
            <a:ext cx="2970212" cy="49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1pPr>
            <a:lvl2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2pPr>
            <a:lvl3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3pPr>
            <a:lvl4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4pPr>
            <a:lvl5pPr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8" charset="0"/>
              </a:defRPr>
            </a:lvl9pPr>
          </a:lstStyle>
          <a:p>
            <a:pPr algn="r" eaLnBrk="1" hangingPunct="1">
              <a:spcBef>
                <a:spcPct val="0"/>
              </a:spcBef>
              <a:buClrTx/>
              <a:buFontTx/>
              <a:buNone/>
            </a:pPr>
            <a:fld id="{1C741374-90A7-4BCB-8FA9-61ADE22B8975}" type="slidenum">
              <a:rPr lang="it-IT" altLang="it-IT">
                <a:latin typeface="Calibri" pitchFamily="34" charset="0"/>
              </a:rPr>
              <a:pPr algn="r" eaLnBrk="1" hangingPunct="1">
                <a:spcBef>
                  <a:spcPct val="0"/>
                </a:spcBef>
                <a:buClrTx/>
                <a:buFontTx/>
                <a:buNone/>
              </a:pPr>
              <a:t>9</a:t>
            </a:fld>
            <a:endParaRPr lang="it-IT" altLang="it-IT">
              <a:latin typeface="Calibri" pitchFamily="34" charset="0"/>
            </a:endParaRPr>
          </a:p>
        </p:txBody>
      </p:sp>
      <p:sp>
        <p:nvSpPr>
          <p:cNvPr id="22532" name="Rectangle 2"/>
          <p:cNvSpPr>
            <a:spLocks noGrp="1" noRot="1" noChangeAspect="1" noChangeArrowheads="1" noTextEdit="1"/>
          </p:cNvSpPr>
          <p:nvPr>
            <p:ph type="sldImg"/>
          </p:nvPr>
        </p:nvSpPr>
        <p:spPr>
          <a:xfrm>
            <a:off x="947738" y="744538"/>
            <a:ext cx="4962525" cy="3722687"/>
          </a:xfrm>
          <a:solidFill>
            <a:srgbClr val="FFFFFF"/>
          </a:solidFill>
          <a:ln/>
        </p:spPr>
      </p:sp>
      <p:sp>
        <p:nvSpPr>
          <p:cNvPr id="22533" name="Rectangle 3"/>
          <p:cNvSpPr>
            <a:spLocks noGrp="1" noChangeArrowheads="1"/>
          </p:cNvSpPr>
          <p:nvPr>
            <p:ph type="body" idx="1"/>
          </p:nvPr>
        </p:nvSpPr>
        <p:spPr>
          <a:xfrm>
            <a:off x="685801" y="4715153"/>
            <a:ext cx="5484813"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a:ln/>
        </p:spPr>
        <p:txBody>
          <a:bodyPr/>
          <a:lstStyle>
            <a:lvl1pPr>
              <a:defRPr/>
            </a:lvl1pPr>
          </a:lstStyle>
          <a:p>
            <a:pPr>
              <a:defRPr/>
            </a:pPr>
            <a:r>
              <a:rPr lang="it-IT"/>
              <a:t>11/02/14</a:t>
            </a:r>
          </a:p>
        </p:txBody>
      </p:sp>
      <p:sp>
        <p:nvSpPr>
          <p:cNvPr id="5" name="Rectangle 5"/>
          <p:cNvSpPr>
            <a:spLocks noGrp="1" noChangeArrowheads="1"/>
          </p:cNvSpPr>
          <p:nvPr>
            <p:ph type="sldNum" idx="11"/>
          </p:nvPr>
        </p:nvSpPr>
        <p:spPr>
          <a:ln/>
        </p:spPr>
        <p:txBody>
          <a:bodyPr/>
          <a:lstStyle>
            <a:lvl1pPr>
              <a:defRPr/>
            </a:lvl1pPr>
          </a:lstStyle>
          <a:p>
            <a:pPr>
              <a:defRPr/>
            </a:pPr>
            <a:fld id="{E955D0C6-2F76-4F30-863C-396554B3A50D}" type="slidenum">
              <a:rPr lang="it-IT"/>
              <a:pPr>
                <a:defRPr/>
              </a:pPr>
              <a:t>‹N›</a:t>
            </a:fld>
            <a:endParaRPr lang="it-IT"/>
          </a:p>
        </p:txBody>
      </p:sp>
    </p:spTree>
    <p:extLst>
      <p:ext uri="{BB962C8B-B14F-4D97-AF65-F5344CB8AC3E}">
        <p14:creationId xmlns:p14="http://schemas.microsoft.com/office/powerpoint/2010/main" val="5532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r>
              <a:rPr lang="it-IT"/>
              <a:t>11/02/14</a:t>
            </a:r>
          </a:p>
        </p:txBody>
      </p:sp>
      <p:sp>
        <p:nvSpPr>
          <p:cNvPr id="5" name="Rectangle 5"/>
          <p:cNvSpPr>
            <a:spLocks noGrp="1" noChangeArrowheads="1"/>
          </p:cNvSpPr>
          <p:nvPr>
            <p:ph type="sldNum" idx="11"/>
          </p:nvPr>
        </p:nvSpPr>
        <p:spPr>
          <a:ln/>
        </p:spPr>
        <p:txBody>
          <a:bodyPr/>
          <a:lstStyle>
            <a:lvl1pPr>
              <a:defRPr/>
            </a:lvl1pPr>
          </a:lstStyle>
          <a:p>
            <a:pPr>
              <a:defRPr/>
            </a:pPr>
            <a:fld id="{95C1F6B9-C73E-4BB9-BD48-49C9982A45D2}" type="slidenum">
              <a:rPr lang="it-IT"/>
              <a:pPr>
                <a:defRPr/>
              </a:pPr>
              <a:t>‹N›</a:t>
            </a:fld>
            <a:endParaRPr lang="it-IT"/>
          </a:p>
        </p:txBody>
      </p:sp>
    </p:spTree>
    <p:extLst>
      <p:ext uri="{BB962C8B-B14F-4D97-AF65-F5344CB8AC3E}">
        <p14:creationId xmlns:p14="http://schemas.microsoft.com/office/powerpoint/2010/main" val="236145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7813" y="128588"/>
            <a:ext cx="2055812" cy="5994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8"/>
            <a:ext cx="6018213" cy="5994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r>
              <a:rPr lang="it-IT"/>
              <a:t>11/02/14</a:t>
            </a:r>
          </a:p>
        </p:txBody>
      </p:sp>
      <p:sp>
        <p:nvSpPr>
          <p:cNvPr id="5" name="Rectangle 5"/>
          <p:cNvSpPr>
            <a:spLocks noGrp="1" noChangeArrowheads="1"/>
          </p:cNvSpPr>
          <p:nvPr>
            <p:ph type="sldNum" idx="11"/>
          </p:nvPr>
        </p:nvSpPr>
        <p:spPr>
          <a:ln/>
        </p:spPr>
        <p:txBody>
          <a:bodyPr/>
          <a:lstStyle>
            <a:lvl1pPr>
              <a:defRPr/>
            </a:lvl1pPr>
          </a:lstStyle>
          <a:p>
            <a:pPr>
              <a:defRPr/>
            </a:pPr>
            <a:fld id="{44EA469E-B4AB-4FBA-B069-41646AEEC394}" type="slidenum">
              <a:rPr lang="it-IT"/>
              <a:pPr>
                <a:defRPr/>
              </a:pPr>
              <a:t>‹N›</a:t>
            </a:fld>
            <a:endParaRPr lang="it-IT"/>
          </a:p>
        </p:txBody>
      </p:sp>
    </p:spTree>
    <p:extLst>
      <p:ext uri="{BB962C8B-B14F-4D97-AF65-F5344CB8AC3E}">
        <p14:creationId xmlns:p14="http://schemas.microsoft.com/office/powerpoint/2010/main" val="179354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r>
              <a:rPr lang="it-IT"/>
              <a:t>11/02/14</a:t>
            </a:r>
          </a:p>
        </p:txBody>
      </p:sp>
      <p:sp>
        <p:nvSpPr>
          <p:cNvPr id="5" name="Rectangle 5"/>
          <p:cNvSpPr>
            <a:spLocks noGrp="1" noChangeArrowheads="1"/>
          </p:cNvSpPr>
          <p:nvPr>
            <p:ph type="sldNum" idx="11"/>
          </p:nvPr>
        </p:nvSpPr>
        <p:spPr>
          <a:ln/>
        </p:spPr>
        <p:txBody>
          <a:bodyPr/>
          <a:lstStyle>
            <a:lvl1pPr>
              <a:defRPr/>
            </a:lvl1pPr>
          </a:lstStyle>
          <a:p>
            <a:pPr>
              <a:defRPr/>
            </a:pPr>
            <a:fld id="{BDFFA683-D1F2-46AD-8CDD-C82C8D36E80C}" type="slidenum">
              <a:rPr lang="it-IT"/>
              <a:pPr>
                <a:defRPr/>
              </a:pPr>
              <a:t>‹N›</a:t>
            </a:fld>
            <a:endParaRPr lang="it-IT"/>
          </a:p>
        </p:txBody>
      </p:sp>
    </p:spTree>
    <p:extLst>
      <p:ext uri="{BB962C8B-B14F-4D97-AF65-F5344CB8AC3E}">
        <p14:creationId xmlns:p14="http://schemas.microsoft.com/office/powerpoint/2010/main" val="201674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r>
              <a:rPr lang="it-IT"/>
              <a:t>11/02/14</a:t>
            </a:r>
          </a:p>
        </p:txBody>
      </p:sp>
      <p:sp>
        <p:nvSpPr>
          <p:cNvPr id="5" name="Rectangle 5"/>
          <p:cNvSpPr>
            <a:spLocks noGrp="1" noChangeArrowheads="1"/>
          </p:cNvSpPr>
          <p:nvPr>
            <p:ph type="sldNum" idx="11"/>
          </p:nvPr>
        </p:nvSpPr>
        <p:spPr>
          <a:ln/>
        </p:spPr>
        <p:txBody>
          <a:bodyPr/>
          <a:lstStyle>
            <a:lvl1pPr>
              <a:defRPr/>
            </a:lvl1pPr>
          </a:lstStyle>
          <a:p>
            <a:pPr>
              <a:defRPr/>
            </a:pPr>
            <a:fld id="{3F1FB43F-3E9D-44D6-A51A-28B57BC10F69}" type="slidenum">
              <a:rPr lang="it-IT"/>
              <a:pPr>
                <a:defRPr/>
              </a:pPr>
              <a:t>‹N›</a:t>
            </a:fld>
            <a:endParaRPr lang="it-IT"/>
          </a:p>
        </p:txBody>
      </p:sp>
    </p:spTree>
    <p:extLst>
      <p:ext uri="{BB962C8B-B14F-4D97-AF65-F5344CB8AC3E}">
        <p14:creationId xmlns:p14="http://schemas.microsoft.com/office/powerpoint/2010/main" val="259018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r>
              <a:rPr lang="it-IT"/>
              <a:t>11/02/14</a:t>
            </a:r>
          </a:p>
        </p:txBody>
      </p:sp>
      <p:sp>
        <p:nvSpPr>
          <p:cNvPr id="6" name="Rectangle 5"/>
          <p:cNvSpPr>
            <a:spLocks noGrp="1" noChangeArrowheads="1"/>
          </p:cNvSpPr>
          <p:nvPr>
            <p:ph type="sldNum" idx="11"/>
          </p:nvPr>
        </p:nvSpPr>
        <p:spPr>
          <a:ln/>
        </p:spPr>
        <p:txBody>
          <a:bodyPr/>
          <a:lstStyle>
            <a:lvl1pPr>
              <a:defRPr/>
            </a:lvl1pPr>
          </a:lstStyle>
          <a:p>
            <a:pPr>
              <a:defRPr/>
            </a:pPr>
            <a:fld id="{5671151E-5AD0-40DF-903C-1DB4A19CFE4A}" type="slidenum">
              <a:rPr lang="it-IT"/>
              <a:pPr>
                <a:defRPr/>
              </a:pPr>
              <a:t>‹N›</a:t>
            </a:fld>
            <a:endParaRPr lang="it-IT"/>
          </a:p>
        </p:txBody>
      </p:sp>
    </p:spTree>
    <p:extLst>
      <p:ext uri="{BB962C8B-B14F-4D97-AF65-F5344CB8AC3E}">
        <p14:creationId xmlns:p14="http://schemas.microsoft.com/office/powerpoint/2010/main" val="372988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a:ln/>
        </p:spPr>
        <p:txBody>
          <a:bodyPr/>
          <a:lstStyle>
            <a:lvl1pPr>
              <a:defRPr/>
            </a:lvl1pPr>
          </a:lstStyle>
          <a:p>
            <a:pPr>
              <a:defRPr/>
            </a:pPr>
            <a:r>
              <a:rPr lang="it-IT"/>
              <a:t>11/02/14</a:t>
            </a:r>
          </a:p>
        </p:txBody>
      </p:sp>
      <p:sp>
        <p:nvSpPr>
          <p:cNvPr id="8" name="Rectangle 5"/>
          <p:cNvSpPr>
            <a:spLocks noGrp="1" noChangeArrowheads="1"/>
          </p:cNvSpPr>
          <p:nvPr>
            <p:ph type="sldNum" idx="11"/>
          </p:nvPr>
        </p:nvSpPr>
        <p:spPr>
          <a:ln/>
        </p:spPr>
        <p:txBody>
          <a:bodyPr/>
          <a:lstStyle>
            <a:lvl1pPr>
              <a:defRPr/>
            </a:lvl1pPr>
          </a:lstStyle>
          <a:p>
            <a:pPr>
              <a:defRPr/>
            </a:pPr>
            <a:fld id="{1C342497-8734-4626-8496-FDE2AE612784}" type="slidenum">
              <a:rPr lang="it-IT"/>
              <a:pPr>
                <a:defRPr/>
              </a:pPr>
              <a:t>‹N›</a:t>
            </a:fld>
            <a:endParaRPr lang="it-IT"/>
          </a:p>
        </p:txBody>
      </p:sp>
    </p:spTree>
    <p:extLst>
      <p:ext uri="{BB962C8B-B14F-4D97-AF65-F5344CB8AC3E}">
        <p14:creationId xmlns:p14="http://schemas.microsoft.com/office/powerpoint/2010/main" val="227378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r>
              <a:rPr lang="it-IT"/>
              <a:t>11/02/14</a:t>
            </a:r>
          </a:p>
        </p:txBody>
      </p:sp>
      <p:sp>
        <p:nvSpPr>
          <p:cNvPr id="4" name="Rectangle 5"/>
          <p:cNvSpPr>
            <a:spLocks noGrp="1" noChangeArrowheads="1"/>
          </p:cNvSpPr>
          <p:nvPr>
            <p:ph type="sldNum" idx="11"/>
          </p:nvPr>
        </p:nvSpPr>
        <p:spPr>
          <a:ln/>
        </p:spPr>
        <p:txBody>
          <a:bodyPr/>
          <a:lstStyle>
            <a:lvl1pPr>
              <a:defRPr/>
            </a:lvl1pPr>
          </a:lstStyle>
          <a:p>
            <a:pPr>
              <a:defRPr/>
            </a:pPr>
            <a:fld id="{FDA8433E-8A73-4384-937B-E28221245F38}" type="slidenum">
              <a:rPr lang="it-IT"/>
              <a:pPr>
                <a:defRPr/>
              </a:pPr>
              <a:t>‹N›</a:t>
            </a:fld>
            <a:endParaRPr lang="it-IT"/>
          </a:p>
        </p:txBody>
      </p:sp>
    </p:spTree>
    <p:extLst>
      <p:ext uri="{BB962C8B-B14F-4D97-AF65-F5344CB8AC3E}">
        <p14:creationId xmlns:p14="http://schemas.microsoft.com/office/powerpoint/2010/main" val="388907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it-IT"/>
              <a:t>11/02/14</a:t>
            </a:r>
          </a:p>
        </p:txBody>
      </p:sp>
      <p:sp>
        <p:nvSpPr>
          <p:cNvPr id="3" name="Rectangle 5"/>
          <p:cNvSpPr>
            <a:spLocks noGrp="1" noChangeArrowheads="1"/>
          </p:cNvSpPr>
          <p:nvPr>
            <p:ph type="sldNum" idx="11"/>
          </p:nvPr>
        </p:nvSpPr>
        <p:spPr>
          <a:ln/>
        </p:spPr>
        <p:txBody>
          <a:bodyPr/>
          <a:lstStyle>
            <a:lvl1pPr>
              <a:defRPr/>
            </a:lvl1pPr>
          </a:lstStyle>
          <a:p>
            <a:pPr>
              <a:defRPr/>
            </a:pPr>
            <a:fld id="{F5170590-8131-4F5A-96D2-C20AB740D986}" type="slidenum">
              <a:rPr lang="it-IT"/>
              <a:pPr>
                <a:defRPr/>
              </a:pPr>
              <a:t>‹N›</a:t>
            </a:fld>
            <a:endParaRPr lang="it-IT"/>
          </a:p>
        </p:txBody>
      </p:sp>
    </p:spTree>
    <p:extLst>
      <p:ext uri="{BB962C8B-B14F-4D97-AF65-F5344CB8AC3E}">
        <p14:creationId xmlns:p14="http://schemas.microsoft.com/office/powerpoint/2010/main" val="220156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r>
              <a:rPr lang="it-IT"/>
              <a:t>11/02/14</a:t>
            </a:r>
          </a:p>
        </p:txBody>
      </p:sp>
      <p:sp>
        <p:nvSpPr>
          <p:cNvPr id="6" name="Rectangle 5"/>
          <p:cNvSpPr>
            <a:spLocks noGrp="1" noChangeArrowheads="1"/>
          </p:cNvSpPr>
          <p:nvPr>
            <p:ph type="sldNum" idx="11"/>
          </p:nvPr>
        </p:nvSpPr>
        <p:spPr>
          <a:ln/>
        </p:spPr>
        <p:txBody>
          <a:bodyPr/>
          <a:lstStyle>
            <a:lvl1pPr>
              <a:defRPr/>
            </a:lvl1pPr>
          </a:lstStyle>
          <a:p>
            <a:pPr>
              <a:defRPr/>
            </a:pPr>
            <a:fld id="{3B20FDE2-D390-48E4-901D-E0324E82BFB3}" type="slidenum">
              <a:rPr lang="it-IT"/>
              <a:pPr>
                <a:defRPr/>
              </a:pPr>
              <a:t>‹N›</a:t>
            </a:fld>
            <a:endParaRPr lang="it-IT"/>
          </a:p>
        </p:txBody>
      </p:sp>
    </p:spTree>
    <p:extLst>
      <p:ext uri="{BB962C8B-B14F-4D97-AF65-F5344CB8AC3E}">
        <p14:creationId xmlns:p14="http://schemas.microsoft.com/office/powerpoint/2010/main" val="206980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r>
              <a:rPr lang="it-IT"/>
              <a:t>11/02/14</a:t>
            </a:r>
          </a:p>
        </p:txBody>
      </p:sp>
      <p:sp>
        <p:nvSpPr>
          <p:cNvPr id="6" name="Rectangle 5"/>
          <p:cNvSpPr>
            <a:spLocks noGrp="1" noChangeArrowheads="1"/>
          </p:cNvSpPr>
          <p:nvPr>
            <p:ph type="sldNum" idx="11"/>
          </p:nvPr>
        </p:nvSpPr>
        <p:spPr>
          <a:ln/>
        </p:spPr>
        <p:txBody>
          <a:bodyPr/>
          <a:lstStyle>
            <a:lvl1pPr>
              <a:defRPr/>
            </a:lvl1pPr>
          </a:lstStyle>
          <a:p>
            <a:pPr>
              <a:defRPr/>
            </a:pPr>
            <a:fld id="{63C154B6-A66F-4916-8CD9-2F2C8EF18039}" type="slidenum">
              <a:rPr lang="it-IT"/>
              <a:pPr>
                <a:defRPr/>
              </a:pPr>
              <a:t>‹N›</a:t>
            </a:fld>
            <a:endParaRPr lang="it-IT"/>
          </a:p>
        </p:txBody>
      </p:sp>
    </p:spTree>
    <p:extLst>
      <p:ext uri="{BB962C8B-B14F-4D97-AF65-F5344CB8AC3E}">
        <p14:creationId xmlns:p14="http://schemas.microsoft.com/office/powerpoint/2010/main" val="102948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642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it-IT" smtClean="0"/>
              <a:t>Click to edit the title text format</a:t>
            </a:r>
          </a:p>
        </p:txBody>
      </p:sp>
      <p:sp>
        <p:nvSpPr>
          <p:cNvPr id="1027"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it-IT" smtClean="0"/>
              <a:t>Click to edit the outline text format</a:t>
            </a:r>
          </a:p>
          <a:p>
            <a:pPr lvl="1"/>
            <a:r>
              <a:rPr lang="en-GB" altLang="it-IT" smtClean="0"/>
              <a:t>Second Outline Level</a:t>
            </a:r>
          </a:p>
          <a:p>
            <a:pPr lvl="2"/>
            <a:r>
              <a:rPr lang="en-GB" altLang="it-IT" smtClean="0"/>
              <a:t>Third Outline Level</a:t>
            </a:r>
          </a:p>
          <a:p>
            <a:pPr lvl="3"/>
            <a:r>
              <a:rPr lang="en-GB" altLang="it-IT" smtClean="0"/>
              <a:t>Fourth Outline Level</a:t>
            </a:r>
          </a:p>
          <a:p>
            <a:pPr lvl="4"/>
            <a:r>
              <a:rPr lang="en-GB" altLang="it-IT" smtClean="0"/>
              <a:t>Fifth Outline Level</a:t>
            </a:r>
          </a:p>
          <a:p>
            <a:pPr lvl="4"/>
            <a:r>
              <a:rPr lang="en-GB" altLang="it-IT" smtClean="0"/>
              <a:t>Sixth Outline Level</a:t>
            </a:r>
          </a:p>
          <a:p>
            <a:pPr lvl="4"/>
            <a:r>
              <a:rPr lang="en-GB" altLang="it-IT" smtClean="0"/>
              <a:t>Seventh Outline Level</a:t>
            </a:r>
          </a:p>
          <a:p>
            <a:pPr lvl="4"/>
            <a:r>
              <a:rPr lang="en-GB" altLang="it-IT" smtClean="0"/>
              <a:t>Eighth Outline Level</a:t>
            </a:r>
          </a:p>
          <a:p>
            <a:pPr lvl="4"/>
            <a:r>
              <a:rPr lang="en-GB" altLang="it-IT" smtClean="0"/>
              <a:t>Ninth Outline Level</a:t>
            </a:r>
          </a:p>
        </p:txBody>
      </p:sp>
      <p:sp>
        <p:nvSpPr>
          <p:cNvPr id="2" name="Rectangle 3"/>
          <p:cNvSpPr>
            <a:spLocks noGrp="1" noChangeArrowheads="1"/>
          </p:cNvSpPr>
          <p:nvPr>
            <p:ph type="dt"/>
          </p:nvPr>
        </p:nvSpPr>
        <p:spPr bwMode="auto">
          <a:xfrm>
            <a:off x="457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pPr>
              <a:defRPr/>
            </a:pPr>
            <a:r>
              <a:rPr lang="it-IT"/>
              <a:t>11/02/14</a:t>
            </a:r>
          </a:p>
        </p:txBody>
      </p:sp>
      <p:sp>
        <p:nvSpPr>
          <p:cNvPr id="1029" name="Text Box 4"/>
          <p:cNvSpPr txBox="1">
            <a:spLocks noChangeArrowheads="1"/>
          </p:cNvSpPr>
          <p:nvPr/>
        </p:nvSpPr>
        <p:spPr bwMode="auto">
          <a:xfrm>
            <a:off x="3124200" y="6354763"/>
            <a:ext cx="289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sp>
        <p:nvSpPr>
          <p:cNvPr id="3" name="Rectangle 5"/>
          <p:cNvSpPr>
            <a:spLocks noGrp="1" noChangeArrowheads="1"/>
          </p:cNvSpPr>
          <p:nvPr>
            <p:ph type="sldNum"/>
          </p:nvPr>
        </p:nvSpPr>
        <p:spPr bwMode="auto">
          <a:xfrm>
            <a:off x="6553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defRPr>
            </a:lvl1pPr>
          </a:lstStyle>
          <a:p>
            <a:pPr>
              <a:defRPr/>
            </a:pPr>
            <a:fld id="{524BC108-A6FD-4976-8CC7-B5A93D4EB98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DejaVu Sans" charset="0"/>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DejaVu Sans"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DejaVu Sans" charset="0"/>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DejaVu Sans" charset="0"/>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DejaVu Sans" charset="0"/>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DejaVu Sans" charset="0"/>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epsos.eu/faq-glossary/glossary.html?tx_a21glossary%5buid%5d=542&amp;tx_a21glossary%5bback%5d=4462&amp;cHash=30dfdf5512" TargetMode="External"/><Relationship Id="rId5" Type="http://schemas.openxmlformats.org/officeDocument/2006/relationships/image" Target="../media/image1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www.regione.lazio.it/binary/rl_sanita/tbl_normativa/Decr_U00040_14_2_14_approvazione_percorso_attuativo_CASA_DELLA_SALUTE.pdf" TargetMode="External"/><Relationship Id="rId5" Type="http://schemas.openxmlformats.org/officeDocument/2006/relationships/hyperlink" Target="http://www.retesalutelazio.it/rete-salute-lazio/atti/" TargetMode="Externa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8" Type="http://schemas.openxmlformats.org/officeDocument/2006/relationships/hyperlink" Target="http://www.salutesansecondo.altervista.org/casa-della-salute-indicazioni-regionali.pdf" TargetMode="External"/><Relationship Id="rId13" Type="http://schemas.openxmlformats.org/officeDocument/2006/relationships/hyperlink" Target="https://www.ars.toscana.it/files/agenzia/chi_siamo/Programma_attivit_2014_2016.pdf" TargetMode="External"/><Relationship Id="rId3" Type="http://schemas.openxmlformats.org/officeDocument/2006/relationships/image" Target="../media/image4.png"/><Relationship Id="rId7" Type="http://schemas.openxmlformats.org/officeDocument/2006/relationships/hyperlink" Target="http://www.sossanita.it/toscancasesalut_69.html" TargetMode="External"/><Relationship Id="rId12" Type="http://schemas.openxmlformats.org/officeDocument/2006/relationships/hyperlink" Target="http://www.saluter.it/documentazione/convegni-e-seminari/201ccure-primarie-facciamo-il-punto-e-condividiamo-le-strategie201d-bologna-27-gennaio-2012/04_curcetti.pdf" TargetMode="External"/><Relationship Id="rId17" Type="http://schemas.openxmlformats.org/officeDocument/2006/relationships/hyperlink" Target="http://www.google.it/url?sa=t&amp;rct=j&amp;q=&amp;esrc=s&amp;source=web&amp;cd=5&amp;cad=rja&amp;uact=8&amp;sqi=2&amp;ved=0CDYQFjAE&amp;url=http%3A%2F%2Fwww.sociologia.uniroma1.it%2Fusers%2Ftarsitani%2Fcure%2520primarie%2520min%2520mod.ppt&amp;ei=kmmtU72IGePf4QSj_oBg&amp;usg=AFQjCNHaxlU7EzZMqAlzK5FlrjGYLFwvtw&amp;bvm=bv.69837884,d.bGE" TargetMode="External"/><Relationship Id="rId2" Type="http://schemas.openxmlformats.org/officeDocument/2006/relationships/notesSlide" Target="../notesSlides/notesSlide43.xml"/><Relationship Id="rId16" Type="http://schemas.openxmlformats.org/officeDocument/2006/relationships/hyperlink" Target="http://www.saluter.it/documentazione/rapporti/@@folder_contents?pagenumber=1&amp;show_all=true&amp;select=screen" TargetMode="External"/><Relationship Id="rId1" Type="http://schemas.openxmlformats.org/officeDocument/2006/relationships/slideLayout" Target="../slideLayouts/slideLayout7.xml"/><Relationship Id="rId6" Type="http://schemas.openxmlformats.org/officeDocument/2006/relationships/hyperlink" Target="http://www.agenas.it/psn_op/Doc/Toscana.pdf" TargetMode="External"/><Relationship Id="rId11" Type="http://schemas.openxmlformats.org/officeDocument/2006/relationships/hyperlink" Target="http://www.ipasvira.it/Documenti/Atti/MAMBELLI_Ruolo_dell%27Inf_nella_casa_della_%20salute.pdf" TargetMode="External"/><Relationship Id="rId5" Type="http://schemas.openxmlformats.org/officeDocument/2006/relationships/hyperlink" Target="http://www.agenas.it/psn_op/Doc/NormativeReg/Toscana/09_DGR28.06.2010n.625_Allegato.pdf" TargetMode="External"/><Relationship Id="rId15" Type="http://schemas.openxmlformats.org/officeDocument/2006/relationships/hyperlink" Target="http://www.ausl.re.it/phocadownload/3431/documento-2013-relazione-annuale-dipartimento-di-sanit.pdf" TargetMode="External"/><Relationship Id="rId10" Type="http://schemas.openxmlformats.org/officeDocument/2006/relationships/hyperlink" Target="http://www.ipasvira.it/Documenti/Atti/MAMBELLI_Ruolo_dell'Inf_nella_casa_della_%20salute.pdf" TargetMode="External"/><Relationship Id="rId4" Type="http://schemas.openxmlformats.org/officeDocument/2006/relationships/image" Target="../media/image3.png"/><Relationship Id="rId9" Type="http://schemas.openxmlformats.org/officeDocument/2006/relationships/hyperlink" Target="http://www.istud.it/up_media/cureprimarie13/vance.pdf" TargetMode="External"/><Relationship Id="rId14" Type="http://schemas.openxmlformats.org/officeDocument/2006/relationships/hyperlink" Target="http://sociale.regione.emilia-romagna.it/documentazione/norme/regionale/piano-sociale-sanitario-2013-2014"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google.it/url?sa=t&amp;rct=j&amp;q=&amp;esrc=s&amp;source=web&amp;cd=1&amp;ved=0CCAQFjAA&amp;url=http%3A%2F%2Fwww.sociologia.uniroma1.it%2Fusers%2Ftarsitani%2Fcure%2520primarie%2520min%2520mod.ppt&amp;ei=HWytU7Zm59jhBLDbgKgO&amp;usg=AFQjCNHaxlU7EzZMqAlzK5FlrjGYLFwvtw&amp;bvm=bv.69837884,d.bGE" TargetMode="External"/><Relationship Id="rId13" Type="http://schemas.openxmlformats.org/officeDocument/2006/relationships/hyperlink" Target="http://www.cipespiemonte.it/cedo/allegati/3361-case_della_salute_marzo2013.pdf" TargetMode="External"/><Relationship Id="rId18" Type="http://schemas.openxmlformats.org/officeDocument/2006/relationships/hyperlink" Target="http://www.salutesansecondo.altervista.org/casa-della-salute-indicazioni-regionali.pdf" TargetMode="External"/><Relationship Id="rId3" Type="http://schemas.openxmlformats.org/officeDocument/2006/relationships/image" Target="../media/image4.png"/><Relationship Id="rId7" Type="http://schemas.openxmlformats.org/officeDocument/2006/relationships/hyperlink" Target="http://www.regione.calabria.it/sanita/allegati/case_della_salute/telemedicina_casadellasalute_lineeguida.pdf" TargetMode="External"/><Relationship Id="rId12" Type="http://schemas.openxmlformats.org/officeDocument/2006/relationships/hyperlink" Target="http://www.saluter.it/documentazione/rapporti/CdS%20Report%202014%20TUTTO.pdf" TargetMode="External"/><Relationship Id="rId17" Type="http://schemas.openxmlformats.org/officeDocument/2006/relationships/hyperlink" Target="http://www.snami.org/news/2014/case-della-salute-oro-anzi-pubblicato-doctor-n-33-il-3-aprile-2014/" TargetMode="External"/><Relationship Id="rId2" Type="http://schemas.openxmlformats.org/officeDocument/2006/relationships/notesSlide" Target="../notesSlides/notesSlide44.xml"/><Relationship Id="rId16" Type="http://schemas.openxmlformats.org/officeDocument/2006/relationships/hyperlink" Target="http://www.ccm-network.it/documenti_Ccm/programmi_e_progetti/2012/sostegnoPnp&amp;GS/prev-complicanze/25-Casa-della-salute_Toscana.pdf" TargetMode="External"/><Relationship Id="rId1" Type="http://schemas.openxmlformats.org/officeDocument/2006/relationships/slideLayout" Target="../slideLayouts/slideLayout7.xml"/><Relationship Id="rId6" Type="http://schemas.openxmlformats.org/officeDocument/2006/relationships/hyperlink" Target="http://www.regione.toscana.it/-/case-della-salute" TargetMode="External"/><Relationship Id="rId11" Type="http://schemas.openxmlformats.org/officeDocument/2006/relationships/hyperlink" Target="http://www.federfarma.it/Edicola/Ultime-notizie/07-01-2014-23-52-10.aspx?feed=FederfarmaUltimeNotizie" TargetMode="External"/><Relationship Id="rId5" Type="http://schemas.openxmlformats.org/officeDocument/2006/relationships/hyperlink" Target="http://www.google.it/url?sa=t&amp;rct=j&amp;q=&amp;esrc=s&amp;source=web&amp;cd=11&amp;cad=rja&amp;uact=8&amp;ved=0CB8QFjAAOAo&amp;url=http%3A%2F%2Fwwwservizi.regione.emilia-romagna.it%2Fintegra%2FDefault.aspx%3FCodStruttura%3D00000380%26Anno%3D2014&amp;ei=82mtU_frO-Og4gShkYD4Bg&amp;usg=AFQjCNF-D-Gf4lF1a08e82ZCdfTLIg5xpQ&amp;bvm=bv.69837884,d.bGE" TargetMode="External"/><Relationship Id="rId15" Type="http://schemas.openxmlformats.org/officeDocument/2006/relationships/hyperlink" Target="http://www.saluter.it/documentazione/rapporti/case_della_salute_2013" TargetMode="External"/><Relationship Id="rId10" Type="http://schemas.openxmlformats.org/officeDocument/2006/relationships/hyperlink" Target="http://www.ausl.bologna.it/news/archivio-2014/auslnews.2014-02-28.4077145652" TargetMode="External"/><Relationship Id="rId19" Type="http://schemas.openxmlformats.org/officeDocument/2006/relationships/hyperlink" Target="http://www.saluter.it/documentazione/convegni-e-seminari/percorsi-di-innovazione-nelle-cure-primarie-parma-21-22-ottobre-2011/05_salvadori.pdf" TargetMode="External"/><Relationship Id="rId4" Type="http://schemas.openxmlformats.org/officeDocument/2006/relationships/image" Target="../media/image3.png"/><Relationship Id="rId9" Type="http://schemas.openxmlformats.org/officeDocument/2006/relationships/hyperlink" Target="http://www.sanita.ilsole24ore.com/art/regioni-e-aziende/2014-04-29/emilia-romagna-case-salute-191741.php?uuid=AbD8YMgJ" TargetMode="External"/><Relationship Id="rId14" Type="http://schemas.openxmlformats.org/officeDocument/2006/relationships/hyperlink" Target="http://www.saluteinternazionale.info/2014/06/assistenza-primaria-in-europ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salute.gov.it/.../C_17_pagineAree_822_listaFile_itemName_0_file.ppt"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971550" y="1095377"/>
            <a:ext cx="7488238"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ts val="775"/>
              </a:spcBef>
              <a:buClrTx/>
              <a:buFontTx/>
              <a:buNone/>
            </a:pPr>
            <a:r>
              <a:rPr lang="it-IT" altLang="it-IT" sz="2800" b="1" dirty="0">
                <a:solidFill>
                  <a:srgbClr val="FF0000"/>
                </a:solidFill>
                <a:latin typeface="Verdana" pitchFamily="32" charset="0"/>
                <a:cs typeface="Arial" charset="0"/>
              </a:rPr>
              <a:t>Casa della </a:t>
            </a:r>
            <a:r>
              <a:rPr lang="it-IT" altLang="it-IT" sz="2800" b="1" dirty="0" smtClean="0">
                <a:solidFill>
                  <a:srgbClr val="FF0000"/>
                </a:solidFill>
                <a:latin typeface="Verdana" pitchFamily="32" charset="0"/>
                <a:cs typeface="Arial" charset="0"/>
              </a:rPr>
              <a:t>salute</a:t>
            </a:r>
          </a:p>
          <a:p>
            <a:pPr algn="ctr" eaLnBrk="1" hangingPunct="1">
              <a:spcBef>
                <a:spcPts val="775"/>
              </a:spcBef>
              <a:buClrTx/>
              <a:buFontTx/>
              <a:buNone/>
            </a:pPr>
            <a:r>
              <a:rPr lang="it-IT" sz="2800" b="1" dirty="0" err="1"/>
              <a:t>WorkShop</a:t>
            </a:r>
            <a:r>
              <a:rPr lang="it-IT" sz="2800" b="1" dirty="0"/>
              <a:t> La salute Fatta in “Case” -Come cambiano i </a:t>
            </a:r>
            <a:r>
              <a:rPr lang="it-IT" sz="2800" b="1" dirty="0" err="1"/>
              <a:t>i</a:t>
            </a:r>
            <a:r>
              <a:rPr lang="it-IT" sz="2800" b="1" dirty="0"/>
              <a:t> livelli di assistenza per i cittadini con il modello di sanità predittiva – Il Caso Lazio e la comparazione con altre esperienze </a:t>
            </a:r>
            <a:endParaRPr lang="it-IT" altLang="it-IT" sz="2800" dirty="0">
              <a:solidFill>
                <a:srgbClr val="FF0000"/>
              </a:solidFill>
              <a:latin typeface="Verdana" pitchFamily="32" charset="0"/>
              <a:cs typeface="Arial" charset="0"/>
            </a:endParaRPr>
          </a:p>
          <a:p>
            <a:pPr algn="ctr" eaLnBrk="1" hangingPunct="1">
              <a:spcBef>
                <a:spcPts val="825"/>
              </a:spcBef>
              <a:buClrTx/>
              <a:buFontTx/>
              <a:buNone/>
            </a:pPr>
            <a:endParaRPr lang="it-IT" altLang="it-IT" sz="800" dirty="0">
              <a:latin typeface="Verdana" pitchFamily="32" charset="0"/>
              <a:cs typeface="Arial" charset="0"/>
            </a:endParaRPr>
          </a:p>
          <a:p>
            <a:pPr algn="ctr" eaLnBrk="1" hangingPunct="1">
              <a:spcBef>
                <a:spcPts val="500"/>
              </a:spcBef>
              <a:buClrTx/>
              <a:buFont typeface="Times New Roman" pitchFamily="18" charset="0"/>
              <a:buNone/>
            </a:pPr>
            <a:r>
              <a:rPr lang="it-IT" altLang="it-IT" sz="2400" b="1" dirty="0" smtClean="0">
                <a:latin typeface="Verdana" pitchFamily="32" charset="0"/>
                <a:cs typeface="Arial" charset="0"/>
              </a:rPr>
              <a:t>Monica </a:t>
            </a:r>
            <a:r>
              <a:rPr lang="it-IT" altLang="it-IT" sz="2400" b="1" dirty="0">
                <a:latin typeface="Verdana" pitchFamily="32" charset="0"/>
                <a:cs typeface="Arial" charset="0"/>
              </a:rPr>
              <a:t>Montella</a:t>
            </a:r>
          </a:p>
          <a:p>
            <a:pPr algn="ctr" eaLnBrk="1" hangingPunct="1">
              <a:spcBef>
                <a:spcPts val="500"/>
              </a:spcBef>
              <a:buClrTx/>
              <a:buFont typeface="Times New Roman" pitchFamily="18" charset="0"/>
              <a:buNone/>
            </a:pPr>
            <a:endParaRPr lang="it-IT" altLang="it-IT" sz="2400" b="1" dirty="0">
              <a:latin typeface="Verdana" pitchFamily="32" charset="0"/>
              <a:cs typeface="Arial" charset="0"/>
            </a:endParaRPr>
          </a:p>
          <a:p>
            <a:pPr algn="ctr" eaLnBrk="1" hangingPunct="1">
              <a:spcBef>
                <a:spcPts val="500"/>
              </a:spcBef>
              <a:buClrTx/>
              <a:buFont typeface="Times New Roman" pitchFamily="18" charset="0"/>
              <a:buNone/>
            </a:pPr>
            <a:r>
              <a:rPr lang="it-IT" altLang="it-IT" sz="2400" b="1" dirty="0">
                <a:latin typeface="Verdana" pitchFamily="32" charset="0"/>
                <a:cs typeface="Arial" charset="0"/>
              </a:rPr>
              <a:t>Referente </a:t>
            </a:r>
            <a:r>
              <a:rPr lang="it-IT" altLang="it-IT" sz="2400" b="1" dirty="0" smtClean="0">
                <a:latin typeface="Verdana" pitchFamily="32" charset="0"/>
                <a:cs typeface="Arial" charset="0"/>
              </a:rPr>
              <a:t>tavolo generale M5S</a:t>
            </a:r>
          </a:p>
          <a:p>
            <a:pPr algn="ctr" eaLnBrk="1" hangingPunct="1">
              <a:spcBef>
                <a:spcPts val="500"/>
              </a:spcBef>
              <a:buClrTx/>
              <a:buFont typeface="Times New Roman" pitchFamily="18" charset="0"/>
              <a:buNone/>
            </a:pPr>
            <a:r>
              <a:rPr lang="it-IT" altLang="it-IT" sz="2400" b="1" dirty="0" smtClean="0">
                <a:latin typeface="Verdana" pitchFamily="32" charset="0"/>
                <a:cs typeface="Arial" charset="0"/>
              </a:rPr>
              <a:t> Salute</a:t>
            </a:r>
            <a:r>
              <a:rPr lang="it-IT" altLang="it-IT" sz="2400" b="1" dirty="0">
                <a:latin typeface="Verdana" pitchFamily="32" charset="0"/>
                <a:cs typeface="Arial" charset="0"/>
              </a:rPr>
              <a:t>, sanità e politiche sociali </a:t>
            </a:r>
          </a:p>
          <a:p>
            <a:pPr algn="ctr" eaLnBrk="1" hangingPunct="1">
              <a:spcBef>
                <a:spcPts val="750"/>
              </a:spcBef>
              <a:buClrTx/>
              <a:buFontTx/>
              <a:buNone/>
            </a:pPr>
            <a:endParaRPr lang="it-IT" altLang="it-IT" sz="3000" dirty="0">
              <a:latin typeface="Verdana" pitchFamily="32" charset="0"/>
              <a:cs typeface="Arial" charset="0"/>
            </a:endParaRPr>
          </a:p>
        </p:txBody>
      </p:sp>
      <p:sp>
        <p:nvSpPr>
          <p:cNvPr id="2051" name="Rectangle 3"/>
          <p:cNvSpPr>
            <a:spLocks noChangeArrowheads="1"/>
          </p:cNvSpPr>
          <p:nvPr/>
        </p:nvSpPr>
        <p:spPr bwMode="auto">
          <a:xfrm>
            <a:off x="1214438" y="0"/>
            <a:ext cx="707231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400" b="1" dirty="0" smtClean="0">
                <a:latin typeface="Verdana" pitchFamily="32" charset="0"/>
                <a:cs typeface="Arial" charset="0"/>
              </a:rPr>
              <a:t>Tavolo </a:t>
            </a:r>
            <a:r>
              <a:rPr lang="it-IT" altLang="it-IT" sz="1400" b="1" dirty="0">
                <a:latin typeface="Verdana" pitchFamily="32" charset="0"/>
                <a:cs typeface="Arial" charset="0"/>
              </a:rPr>
              <a:t>salute, sanità e politiche </a:t>
            </a:r>
            <a:r>
              <a:rPr lang="it-IT" altLang="it-IT" sz="1400" b="1" dirty="0" smtClean="0">
                <a:latin typeface="Verdana" pitchFamily="32" charset="0"/>
                <a:cs typeface="Arial" charset="0"/>
              </a:rPr>
              <a:t>sociali M5S </a:t>
            </a:r>
            <a:endParaRPr lang="it-IT" altLang="it-IT" sz="1400" b="1" dirty="0">
              <a:latin typeface="Verdana" pitchFamily="32" charset="0"/>
              <a:cs typeface="Arial" charset="0"/>
            </a:endParaRPr>
          </a:p>
        </p:txBody>
      </p:sp>
      <p:sp>
        <p:nvSpPr>
          <p:cNvPr id="2052" name="Rectangle 4"/>
          <p:cNvSpPr>
            <a:spLocks noChangeArrowheads="1"/>
          </p:cNvSpPr>
          <p:nvPr/>
        </p:nvSpPr>
        <p:spPr bwMode="auto">
          <a:xfrm>
            <a:off x="3144044" y="6409424"/>
            <a:ext cx="3143250"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400" b="1" dirty="0" smtClean="0">
                <a:latin typeface="Verdana" pitchFamily="32" charset="0"/>
                <a:cs typeface="Arial" charset="0"/>
              </a:rPr>
              <a:t>18 Luglio </a:t>
            </a:r>
            <a:r>
              <a:rPr lang="it-IT" altLang="it-IT" sz="1400" b="1" dirty="0">
                <a:latin typeface="Verdana" pitchFamily="32" charset="0"/>
                <a:cs typeface="Arial" charset="0"/>
              </a:rPr>
              <a:t>2014</a:t>
            </a:r>
          </a:p>
        </p:txBody>
      </p:sp>
      <p:sp>
        <p:nvSpPr>
          <p:cNvPr id="2053" name="Line 5"/>
          <p:cNvSpPr>
            <a:spLocks noChangeShapeType="1"/>
          </p:cNvSpPr>
          <p:nvPr/>
        </p:nvSpPr>
        <p:spPr bwMode="auto">
          <a:xfrm>
            <a:off x="3000375" y="571500"/>
            <a:ext cx="3500438" cy="1588"/>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2054" name="Group 6"/>
          <p:cNvGrpSpPr>
            <a:grpSpLocks/>
          </p:cNvGrpSpPr>
          <p:nvPr/>
        </p:nvGrpSpPr>
        <p:grpSpPr bwMode="auto">
          <a:xfrm>
            <a:off x="-30163" y="-30163"/>
            <a:ext cx="838201" cy="1123951"/>
            <a:chOff x="-19" y="-19"/>
            <a:chExt cx="528" cy="708"/>
          </a:xfrm>
        </p:grpSpPr>
        <p:pic>
          <p:nvPicPr>
            <p:cNvPr id="20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9" name="Text Box 8"/>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2055" name="Group 9"/>
          <p:cNvGrpSpPr>
            <a:grpSpLocks/>
          </p:cNvGrpSpPr>
          <p:nvPr/>
        </p:nvGrpSpPr>
        <p:grpSpPr bwMode="auto">
          <a:xfrm>
            <a:off x="8326438" y="5754688"/>
            <a:ext cx="838200" cy="1123950"/>
            <a:chOff x="5245" y="3625"/>
            <a:chExt cx="528" cy="708"/>
          </a:xfrm>
        </p:grpSpPr>
        <p:pic>
          <p:nvPicPr>
            <p:cNvPr id="205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7" name="Text Box 11"/>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214438" y="0"/>
            <a:ext cx="707231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2400" b="1" dirty="0" smtClean="0">
                <a:latin typeface="Verdana" pitchFamily="32" charset="0"/>
                <a:cs typeface="Arial" charset="0"/>
              </a:rPr>
              <a:t>Finalità della casa della salute</a:t>
            </a:r>
            <a:endParaRPr lang="it-IT" altLang="it-IT" sz="2400" b="1" dirty="0">
              <a:latin typeface="Verdana" pitchFamily="32" charset="0"/>
              <a:cs typeface="Arial" charset="0"/>
            </a:endParaRPr>
          </a:p>
        </p:txBody>
      </p:sp>
      <p:grpSp>
        <p:nvGrpSpPr>
          <p:cNvPr id="6147" name="Group 2"/>
          <p:cNvGrpSpPr>
            <a:grpSpLocks/>
          </p:cNvGrpSpPr>
          <p:nvPr/>
        </p:nvGrpSpPr>
        <p:grpSpPr bwMode="auto">
          <a:xfrm>
            <a:off x="-30163" y="-30163"/>
            <a:ext cx="838201" cy="1123951"/>
            <a:chOff x="-19" y="-19"/>
            <a:chExt cx="528" cy="708"/>
          </a:xfrm>
        </p:grpSpPr>
        <p:pic>
          <p:nvPicPr>
            <p:cNvPr id="61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5"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6148" name="Line 5"/>
          <p:cNvSpPr>
            <a:spLocks noChangeShapeType="1"/>
          </p:cNvSpPr>
          <p:nvPr/>
        </p:nvSpPr>
        <p:spPr bwMode="auto">
          <a:xfrm>
            <a:off x="1928813" y="357188"/>
            <a:ext cx="5572125"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6149" name="Group 6"/>
          <p:cNvGrpSpPr>
            <a:grpSpLocks/>
          </p:cNvGrpSpPr>
          <p:nvPr/>
        </p:nvGrpSpPr>
        <p:grpSpPr bwMode="auto">
          <a:xfrm>
            <a:off x="8326438" y="5754688"/>
            <a:ext cx="838200" cy="1123950"/>
            <a:chOff x="5245" y="3625"/>
            <a:chExt cx="528" cy="708"/>
          </a:xfrm>
        </p:grpSpPr>
        <p:pic>
          <p:nvPicPr>
            <p:cNvPr id="615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53"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6150" name="Rectangle 9"/>
          <p:cNvSpPr>
            <a:spLocks noChangeArrowheads="1"/>
          </p:cNvSpPr>
          <p:nvPr/>
        </p:nvSpPr>
        <p:spPr bwMode="auto">
          <a:xfrm>
            <a:off x="264318" y="835026"/>
            <a:ext cx="8543925" cy="588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just" eaLnBrk="1" hangingPunct="1">
              <a:spcBef>
                <a:spcPct val="0"/>
              </a:spcBef>
              <a:buNone/>
            </a:pPr>
            <a:r>
              <a:rPr lang="it-IT" altLang="it-IT" sz="1600" dirty="0">
                <a:latin typeface="Verdana" pitchFamily="32" charset="0"/>
                <a:cs typeface="Arial" charset="0"/>
              </a:rPr>
              <a:t> </a:t>
            </a:r>
            <a:r>
              <a:rPr lang="it-IT" sz="2400" dirty="0"/>
              <a:t>Esse si collocano nell'ottica della riorganizzazione dell’offerta sanitaria orientata, soprattutto, alla </a:t>
            </a:r>
            <a:r>
              <a:rPr lang="it-IT" sz="2400" b="1" dirty="0"/>
              <a:t>gestione delle patologie croniche</a:t>
            </a:r>
            <a:r>
              <a:rPr lang="it-IT" sz="2400" dirty="0"/>
              <a:t>, anche in considerazione dell’incremento dell’incidenza e della prevalenza di queste ultime attraverso</a:t>
            </a:r>
            <a:r>
              <a:rPr lang="it-IT" sz="2400" dirty="0" smtClean="0"/>
              <a:t>:</a:t>
            </a:r>
          </a:p>
          <a:p>
            <a:pPr algn="just" eaLnBrk="1" hangingPunct="1">
              <a:spcBef>
                <a:spcPct val="0"/>
              </a:spcBef>
              <a:buNone/>
            </a:pPr>
            <a:endParaRPr lang="it-IT" sz="2400" dirty="0"/>
          </a:p>
          <a:p>
            <a:pPr algn="just" eaLnBrk="1" hangingPunct="1">
              <a:spcBef>
                <a:spcPct val="0"/>
              </a:spcBef>
              <a:buNone/>
            </a:pPr>
            <a:r>
              <a:rPr lang="it-IT" sz="2400" dirty="0" smtClean="0"/>
              <a:t>• </a:t>
            </a:r>
            <a:r>
              <a:rPr lang="it-IT" sz="2400" dirty="0"/>
              <a:t>lo sviluppo di strategie preventive e proattive (</a:t>
            </a:r>
            <a:r>
              <a:rPr lang="it-IT" sz="2400" b="1" dirty="0" err="1"/>
              <a:t>chronic</a:t>
            </a:r>
            <a:r>
              <a:rPr lang="it-IT" sz="2400" b="1" dirty="0"/>
              <a:t> care model</a:t>
            </a:r>
            <a:r>
              <a:rPr lang="it-IT" sz="2400" dirty="0" smtClean="0"/>
              <a:t>);</a:t>
            </a:r>
          </a:p>
          <a:p>
            <a:pPr algn="just" eaLnBrk="1" hangingPunct="1">
              <a:spcBef>
                <a:spcPct val="0"/>
              </a:spcBef>
              <a:buNone/>
            </a:pPr>
            <a:endParaRPr lang="it-IT" sz="2400" dirty="0"/>
          </a:p>
          <a:p>
            <a:pPr algn="just" eaLnBrk="1" hangingPunct="1">
              <a:spcBef>
                <a:spcPct val="0"/>
              </a:spcBef>
              <a:buNone/>
            </a:pPr>
            <a:r>
              <a:rPr lang="it-IT" sz="2400" dirty="0" smtClean="0"/>
              <a:t>• </a:t>
            </a:r>
            <a:r>
              <a:rPr lang="it-IT" sz="2400" dirty="0"/>
              <a:t>l’attivazione di modelli organizzativi reticolari in grado di connettere diversi </a:t>
            </a:r>
            <a:r>
              <a:rPr lang="it-IT" sz="2400" dirty="0" err="1"/>
              <a:t>setting</a:t>
            </a:r>
            <a:r>
              <a:rPr lang="it-IT" sz="2400" dirty="0"/>
              <a:t> assistenziali (medicina generale, medicina specialistica, servizi sanitari e socio-sanitari, assistenza intermedia, assistenza ospedaliera, residenzialità, domicilio) a garanzia della continuità delle cure, soprattutto per quei soggetti “complessi” perché portatori di </a:t>
            </a:r>
            <a:r>
              <a:rPr lang="it-IT" sz="2400" dirty="0" err="1"/>
              <a:t>polipatologie</a:t>
            </a:r>
            <a:r>
              <a:rPr lang="it-IT" sz="2400" dirty="0"/>
              <a:t> cronico-degenerative e/o non autosufficienti.</a:t>
            </a:r>
            <a:endParaRPr lang="it-IT" altLang="it-IT" sz="2400" dirty="0">
              <a:latin typeface="Verdana" pitchFamily="32" charset="0"/>
              <a:cs typeface="Arial" charset="0"/>
            </a:endParaRPr>
          </a:p>
          <a:p>
            <a:pPr algn="just" eaLnBrk="1" hangingPunct="1">
              <a:spcBef>
                <a:spcPct val="0"/>
              </a:spcBef>
              <a:buClrTx/>
              <a:buNone/>
            </a:pPr>
            <a:r>
              <a:rPr lang="it-IT" altLang="it-IT" sz="1600" dirty="0">
                <a:latin typeface="Verdana" pitchFamily="32" charset="0"/>
                <a:cs typeface="Arial" charset="0"/>
              </a:rPr>
              <a:t> </a:t>
            </a: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Forme aggregative previste per la medicina generale</a:t>
            </a:r>
            <a:endParaRPr lang="it-IT" altLang="it-IT" sz="1600" b="1" dirty="0">
              <a:latin typeface="Verdana" pitchFamily="32" charset="0"/>
              <a:cs typeface="Arial" charset="0"/>
            </a:endParaRPr>
          </a:p>
        </p:txBody>
      </p:sp>
      <p:grpSp>
        <p:nvGrpSpPr>
          <p:cNvPr id="7171" name="Group 2"/>
          <p:cNvGrpSpPr>
            <a:grpSpLocks/>
          </p:cNvGrpSpPr>
          <p:nvPr/>
        </p:nvGrpSpPr>
        <p:grpSpPr bwMode="auto">
          <a:xfrm>
            <a:off x="-30163" y="-30163"/>
            <a:ext cx="838201" cy="1123951"/>
            <a:chOff x="-19" y="-19"/>
            <a:chExt cx="528" cy="708"/>
          </a:xfrm>
        </p:grpSpPr>
        <p:pic>
          <p:nvPicPr>
            <p:cNvPr id="71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3"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7172"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7173" name="Group 6"/>
          <p:cNvGrpSpPr>
            <a:grpSpLocks/>
          </p:cNvGrpSpPr>
          <p:nvPr/>
        </p:nvGrpSpPr>
        <p:grpSpPr bwMode="auto">
          <a:xfrm>
            <a:off x="8326438" y="5754688"/>
            <a:ext cx="838200" cy="1123950"/>
            <a:chOff x="5245" y="3625"/>
            <a:chExt cx="528" cy="708"/>
          </a:xfrm>
        </p:grpSpPr>
        <p:pic>
          <p:nvPicPr>
            <p:cNvPr id="71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1"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7178" name="Text Box 13"/>
          <p:cNvSpPr txBox="1">
            <a:spLocks noChangeArrowheads="1"/>
          </p:cNvSpPr>
          <p:nvPr/>
        </p:nvSpPr>
        <p:spPr bwMode="auto">
          <a:xfrm>
            <a:off x="389731" y="534988"/>
            <a:ext cx="8512542"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altLang="it-IT" sz="1500" dirty="0">
                <a:latin typeface="Loma" charset="0"/>
                <a:cs typeface="Arial" charset="0"/>
              </a:rPr>
              <a:t> </a:t>
            </a: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57813"/>
            <a:ext cx="8064896" cy="60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Forme aggregative previste per la medicina generale</a:t>
            </a:r>
            <a:endParaRPr lang="it-IT" altLang="it-IT" sz="1600" b="1" dirty="0">
              <a:latin typeface="Verdana" pitchFamily="32" charset="0"/>
              <a:cs typeface="Arial" charset="0"/>
            </a:endParaRPr>
          </a:p>
        </p:txBody>
      </p:sp>
      <p:grpSp>
        <p:nvGrpSpPr>
          <p:cNvPr id="7171" name="Group 2"/>
          <p:cNvGrpSpPr>
            <a:grpSpLocks/>
          </p:cNvGrpSpPr>
          <p:nvPr/>
        </p:nvGrpSpPr>
        <p:grpSpPr bwMode="auto">
          <a:xfrm>
            <a:off x="-30163" y="-30163"/>
            <a:ext cx="838201" cy="1123951"/>
            <a:chOff x="-19" y="-19"/>
            <a:chExt cx="528" cy="708"/>
          </a:xfrm>
        </p:grpSpPr>
        <p:pic>
          <p:nvPicPr>
            <p:cNvPr id="71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3"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7172"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7173" name="Group 6"/>
          <p:cNvGrpSpPr>
            <a:grpSpLocks/>
          </p:cNvGrpSpPr>
          <p:nvPr/>
        </p:nvGrpSpPr>
        <p:grpSpPr bwMode="auto">
          <a:xfrm>
            <a:off x="8326438" y="5754688"/>
            <a:ext cx="838200" cy="1123950"/>
            <a:chOff x="5245" y="3625"/>
            <a:chExt cx="528" cy="708"/>
          </a:xfrm>
        </p:grpSpPr>
        <p:pic>
          <p:nvPicPr>
            <p:cNvPr id="71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1"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36" y="1069976"/>
            <a:ext cx="8751888"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36" y="2060848"/>
            <a:ext cx="8834052"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1958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Figure professionali nella casa della salute</a:t>
            </a:r>
            <a:endParaRPr lang="it-IT" altLang="it-IT" sz="1600" b="1" dirty="0">
              <a:latin typeface="Verdana" pitchFamily="32" charset="0"/>
              <a:cs typeface="Arial" charset="0"/>
            </a:endParaRPr>
          </a:p>
        </p:txBody>
      </p:sp>
      <p:grpSp>
        <p:nvGrpSpPr>
          <p:cNvPr id="7171" name="Group 2"/>
          <p:cNvGrpSpPr>
            <a:grpSpLocks/>
          </p:cNvGrpSpPr>
          <p:nvPr/>
        </p:nvGrpSpPr>
        <p:grpSpPr bwMode="auto">
          <a:xfrm>
            <a:off x="-30163" y="-30163"/>
            <a:ext cx="838201" cy="1123951"/>
            <a:chOff x="-19" y="-19"/>
            <a:chExt cx="528" cy="708"/>
          </a:xfrm>
        </p:grpSpPr>
        <p:pic>
          <p:nvPicPr>
            <p:cNvPr id="71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3"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7172"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7173" name="Group 6"/>
          <p:cNvGrpSpPr>
            <a:grpSpLocks/>
          </p:cNvGrpSpPr>
          <p:nvPr/>
        </p:nvGrpSpPr>
        <p:grpSpPr bwMode="auto">
          <a:xfrm>
            <a:off x="8326438" y="5754688"/>
            <a:ext cx="838200" cy="1123950"/>
            <a:chOff x="5245" y="3625"/>
            <a:chExt cx="528" cy="708"/>
          </a:xfrm>
        </p:grpSpPr>
        <p:pic>
          <p:nvPicPr>
            <p:cNvPr id="71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1"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7178" name="Text Box 13"/>
          <p:cNvSpPr txBox="1">
            <a:spLocks noChangeArrowheads="1"/>
          </p:cNvSpPr>
          <p:nvPr/>
        </p:nvSpPr>
        <p:spPr bwMode="auto">
          <a:xfrm>
            <a:off x="360907" y="534988"/>
            <a:ext cx="8512542"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800" dirty="0" smtClean="0"/>
              <a:t>La </a:t>
            </a:r>
            <a:r>
              <a:rPr lang="it-IT" sz="2800" dirty="0"/>
              <a:t>Casa della </a:t>
            </a:r>
            <a:r>
              <a:rPr lang="it-IT" sz="2800" dirty="0" smtClean="0"/>
              <a:t>Salute </a:t>
            </a:r>
            <a:r>
              <a:rPr lang="it-IT" sz="2800" dirty="0"/>
              <a:t>è deputata alla integrazione delle attività già svolte a livello distrettuale avvalendosi dell’impegno del </a:t>
            </a:r>
            <a:r>
              <a:rPr lang="it-IT" sz="2800" b="1" dirty="0"/>
              <a:t>MMG, del PLS, del Medico di Continuità assistenziale, degli specialisti, anche ospedalieri, e delle altre professioni sanitarie e sociali, in attività assistenziali </a:t>
            </a:r>
            <a:r>
              <a:rPr lang="it-IT" sz="2800" dirty="0"/>
              <a:t>svolte in spazi predestinati comuni e con </a:t>
            </a:r>
            <a:r>
              <a:rPr lang="it-IT" sz="2800" dirty="0" smtClean="0"/>
              <a:t>impegno orario </a:t>
            </a:r>
            <a:r>
              <a:rPr lang="it-IT" sz="2800" dirty="0"/>
              <a:t>a garanzia della fruibilità dei servizi stessi</a:t>
            </a:r>
            <a:r>
              <a:rPr lang="it-IT" sz="2800" dirty="0" smtClean="0"/>
              <a:t>.</a:t>
            </a:r>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052" y="4221088"/>
            <a:ext cx="8785894"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419" y="5392663"/>
            <a:ext cx="865703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5080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Figure professionali nella casa della salute</a:t>
            </a:r>
            <a:endParaRPr lang="it-IT" altLang="it-IT" sz="1600" b="1" dirty="0">
              <a:latin typeface="Verdana" pitchFamily="32" charset="0"/>
              <a:cs typeface="Arial" charset="0"/>
            </a:endParaRPr>
          </a:p>
        </p:txBody>
      </p:sp>
      <p:grpSp>
        <p:nvGrpSpPr>
          <p:cNvPr id="7171" name="Group 2"/>
          <p:cNvGrpSpPr>
            <a:grpSpLocks/>
          </p:cNvGrpSpPr>
          <p:nvPr/>
        </p:nvGrpSpPr>
        <p:grpSpPr bwMode="auto">
          <a:xfrm>
            <a:off x="-30163" y="-30163"/>
            <a:ext cx="838201" cy="1123951"/>
            <a:chOff x="-19" y="-19"/>
            <a:chExt cx="528" cy="708"/>
          </a:xfrm>
        </p:grpSpPr>
        <p:pic>
          <p:nvPicPr>
            <p:cNvPr id="71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3"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7172"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7173" name="Group 6"/>
          <p:cNvGrpSpPr>
            <a:grpSpLocks/>
          </p:cNvGrpSpPr>
          <p:nvPr/>
        </p:nvGrpSpPr>
        <p:grpSpPr bwMode="auto">
          <a:xfrm>
            <a:off x="8326438" y="5754688"/>
            <a:ext cx="838200" cy="1123950"/>
            <a:chOff x="5245" y="3625"/>
            <a:chExt cx="528" cy="708"/>
          </a:xfrm>
        </p:grpSpPr>
        <p:pic>
          <p:nvPicPr>
            <p:cNvPr id="718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81"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7178" name="Text Box 13"/>
          <p:cNvSpPr txBox="1">
            <a:spLocks noChangeArrowheads="1"/>
          </p:cNvSpPr>
          <p:nvPr/>
        </p:nvSpPr>
        <p:spPr bwMode="auto">
          <a:xfrm>
            <a:off x="392113" y="692696"/>
            <a:ext cx="8572375"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700" dirty="0" smtClean="0"/>
              <a:t>Il </a:t>
            </a:r>
            <a:r>
              <a:rPr lang="it-IT" sz="2700" dirty="0"/>
              <a:t>modello Case della Salute si inserisce nel contesto del Piano di rientro regionale e del Piano sanitario </a:t>
            </a:r>
            <a:r>
              <a:rPr lang="it-IT" sz="2700" dirty="0" smtClean="0"/>
              <a:t>regionale 2010-2012.</a:t>
            </a:r>
          </a:p>
          <a:p>
            <a:pPr>
              <a:buNone/>
            </a:pPr>
            <a:r>
              <a:rPr lang="it-IT" sz="2700" dirty="0"/>
              <a:t>Il </a:t>
            </a:r>
            <a:r>
              <a:rPr lang="it-IT" sz="2700" b="1" dirty="0"/>
              <a:t>Coordinatore Medico di medicina generale </a:t>
            </a:r>
            <a:r>
              <a:rPr lang="it-IT" sz="2700" dirty="0"/>
              <a:t>è responsabile dello svolgimento delle attività di assistenza primaria con particolare riferimento alla creazione e gestione di percorsi assistenziali legati alla cronicità.</a:t>
            </a:r>
          </a:p>
          <a:p>
            <a:pPr>
              <a:buNone/>
            </a:pPr>
            <a:r>
              <a:rPr lang="it-IT" sz="2700" dirty="0" smtClean="0"/>
              <a:t>Il </a:t>
            </a:r>
            <a:r>
              <a:rPr lang="it-IT" sz="2700" b="1" dirty="0"/>
              <a:t>Direttore del Distretto </a:t>
            </a:r>
            <a:r>
              <a:rPr lang="it-IT" sz="2700" dirty="0"/>
              <a:t>è responsabile della struttura e del suo complessivo funzionamento. Cura in collaborazione con il Coordinatore dei Medici di Medicina </a:t>
            </a:r>
          </a:p>
          <a:p>
            <a:pPr>
              <a:buNone/>
            </a:pPr>
            <a:r>
              <a:rPr lang="it-IT" sz="2700" dirty="0"/>
              <a:t>Generale e il Dirigente Infermieristico di Distretto (o figura analoga) l’applicazione </a:t>
            </a:r>
            <a:r>
              <a:rPr lang="it-IT" sz="2700" dirty="0" smtClean="0"/>
              <a:t> del </a:t>
            </a:r>
            <a:r>
              <a:rPr lang="it-IT" sz="2700" dirty="0"/>
              <a:t>un regolamento interno sull’ordinamento e sul funzionamento della struttura. </a:t>
            </a:r>
          </a:p>
          <a:p>
            <a:pPr>
              <a:buNone/>
            </a:pPr>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21600708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Compiti della casa della salute</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980728"/>
            <a:ext cx="8893051"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62" y="5026416"/>
            <a:ext cx="88392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6577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Compiti della casa della salute </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980728"/>
            <a:ext cx="68961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38894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Compiti della casa della salute </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37" y="1115145"/>
            <a:ext cx="8751888"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4301748" y="4086299"/>
            <a:ext cx="4969630" cy="2462213"/>
          </a:xfrm>
          <a:prstGeom prst="rect">
            <a:avLst/>
          </a:prstGeom>
        </p:spPr>
        <p:txBody>
          <a:bodyPr wrap="none">
            <a:spAutoFit/>
          </a:bodyPr>
          <a:lstStyle/>
          <a:p>
            <a:pPr marL="285750" indent="-285750">
              <a:buFont typeface="Arial" panose="020B0604020202020204" pitchFamily="34" charset="0"/>
              <a:buChar char="•"/>
            </a:pPr>
            <a:r>
              <a:rPr lang="it-IT" sz="1400" dirty="0" smtClean="0">
                <a:solidFill>
                  <a:schemeClr val="tx1"/>
                </a:solidFill>
              </a:rPr>
              <a:t>Cartella sanitaria elettronica</a:t>
            </a:r>
          </a:p>
          <a:p>
            <a:pPr marL="285750" indent="-285750">
              <a:buFont typeface="Arial" panose="020B0604020202020204" pitchFamily="34" charset="0"/>
              <a:buChar char="•"/>
            </a:pPr>
            <a:r>
              <a:rPr lang="it-IT" sz="1400" dirty="0" smtClean="0">
                <a:solidFill>
                  <a:schemeClr val="tx1"/>
                </a:solidFill>
              </a:rPr>
              <a:t>Fascicolo sanitario </a:t>
            </a:r>
            <a:r>
              <a:rPr lang="it-IT" sz="1400" dirty="0" err="1" smtClean="0">
                <a:solidFill>
                  <a:schemeClr val="tx1"/>
                </a:solidFill>
              </a:rPr>
              <a:t>elettronico</a:t>
            </a:r>
            <a:r>
              <a:rPr lang="it-IT" sz="1400" dirty="0" err="1" smtClean="0"/>
              <a:t>Il</a:t>
            </a:r>
            <a:r>
              <a:rPr lang="it-IT" sz="1400" dirty="0"/>
              <a:t> </a:t>
            </a:r>
          </a:p>
          <a:p>
            <a:pPr marL="285750" indent="-285750">
              <a:buFont typeface="Arial" panose="020B0604020202020204" pitchFamily="34" charset="0"/>
              <a:buChar char="•"/>
            </a:pPr>
            <a:r>
              <a:rPr lang="it-IT" sz="1400" dirty="0" err="1" smtClean="0">
                <a:solidFill>
                  <a:schemeClr val="tx1"/>
                </a:solidFill>
                <a:hlinkClick r:id="rId6"/>
              </a:rPr>
              <a:t>Patient</a:t>
            </a:r>
            <a:r>
              <a:rPr lang="it-IT" sz="1400" dirty="0" smtClean="0">
                <a:solidFill>
                  <a:schemeClr val="tx1"/>
                </a:solidFill>
                <a:hlinkClick r:id="rId6"/>
              </a:rPr>
              <a:t> </a:t>
            </a:r>
            <a:r>
              <a:rPr lang="it-IT" sz="1400" dirty="0" err="1" smtClean="0">
                <a:solidFill>
                  <a:schemeClr val="tx1"/>
                </a:solidFill>
                <a:hlinkClick r:id="rId6"/>
              </a:rPr>
              <a:t>Summary</a:t>
            </a:r>
            <a:r>
              <a:rPr lang="it-IT" sz="1400" dirty="0" smtClean="0">
                <a:solidFill>
                  <a:schemeClr val="tx1"/>
                </a:solidFill>
              </a:rPr>
              <a:t> </a:t>
            </a:r>
            <a:r>
              <a:rPr lang="it-IT" sz="1400" dirty="0">
                <a:solidFill>
                  <a:schemeClr val="tx1"/>
                </a:solidFill>
              </a:rPr>
              <a:t>è un fascicolo che contiene:</a:t>
            </a:r>
          </a:p>
          <a:p>
            <a:pPr marL="285750" indent="-285750">
              <a:buFont typeface="Wingdings" panose="05000000000000000000" pitchFamily="2" charset="2"/>
              <a:buChar char="ü"/>
            </a:pPr>
            <a:r>
              <a:rPr lang="it-IT" sz="1400" dirty="0">
                <a:solidFill>
                  <a:schemeClr val="tx1"/>
                </a:solidFill>
              </a:rPr>
              <a:t>Informazioni generali relative al paziente (nome, età, </a:t>
            </a:r>
            <a:r>
              <a:rPr lang="it-IT" sz="1400" dirty="0" smtClean="0">
                <a:solidFill>
                  <a:schemeClr val="tx1"/>
                </a:solidFill>
              </a:rPr>
              <a:t>…)</a:t>
            </a:r>
          </a:p>
          <a:p>
            <a:pPr marL="285750" indent="-285750">
              <a:buFont typeface="Wingdings" panose="05000000000000000000" pitchFamily="2" charset="2"/>
              <a:buChar char="ü"/>
            </a:pPr>
            <a:r>
              <a:rPr lang="it-IT" sz="1400" dirty="0" smtClean="0">
                <a:solidFill>
                  <a:schemeClr val="tx1"/>
                </a:solidFill>
              </a:rPr>
              <a:t>Una </a:t>
            </a:r>
            <a:r>
              <a:rPr lang="it-IT" sz="1400" dirty="0">
                <a:solidFill>
                  <a:schemeClr val="tx1"/>
                </a:solidFill>
              </a:rPr>
              <a:t>sintesi delle informazioni sanitarie più importanti </a:t>
            </a:r>
            <a:endParaRPr lang="it-IT" sz="1400" dirty="0" smtClean="0">
              <a:solidFill>
                <a:schemeClr val="tx1"/>
              </a:solidFill>
            </a:endParaRPr>
          </a:p>
          <a:p>
            <a:r>
              <a:rPr lang="it-IT" sz="1400" dirty="0">
                <a:solidFill>
                  <a:schemeClr val="tx1"/>
                </a:solidFill>
              </a:rPr>
              <a:t> </a:t>
            </a:r>
            <a:r>
              <a:rPr lang="it-IT" sz="1400" dirty="0" smtClean="0">
                <a:solidFill>
                  <a:schemeClr val="tx1"/>
                </a:solidFill>
              </a:rPr>
              <a:t>     (</a:t>
            </a:r>
            <a:r>
              <a:rPr lang="it-IT" sz="1400" dirty="0">
                <a:solidFill>
                  <a:schemeClr val="tx1"/>
                </a:solidFill>
              </a:rPr>
              <a:t>allergie, cure precedenti, vaccinazioni, eventi chirurgici, </a:t>
            </a:r>
            <a:endParaRPr lang="it-IT" sz="1400" dirty="0" smtClean="0">
              <a:solidFill>
                <a:schemeClr val="tx1"/>
              </a:solidFill>
            </a:endParaRPr>
          </a:p>
          <a:p>
            <a:r>
              <a:rPr lang="it-IT" sz="1400" dirty="0">
                <a:solidFill>
                  <a:schemeClr val="tx1"/>
                </a:solidFill>
              </a:rPr>
              <a:t> </a:t>
            </a:r>
            <a:r>
              <a:rPr lang="it-IT" sz="1400" dirty="0" smtClean="0">
                <a:solidFill>
                  <a:schemeClr val="tx1"/>
                </a:solidFill>
              </a:rPr>
              <a:t>     patologie </a:t>
            </a:r>
            <a:r>
              <a:rPr lang="it-IT" sz="1400" dirty="0">
                <a:solidFill>
                  <a:schemeClr val="tx1"/>
                </a:solidFill>
              </a:rPr>
              <a:t>in corso, dispositivi medicali </a:t>
            </a:r>
            <a:r>
              <a:rPr lang="it-IT" sz="1400" dirty="0" smtClean="0">
                <a:solidFill>
                  <a:schemeClr val="tx1"/>
                </a:solidFill>
              </a:rPr>
              <a:t>…)</a:t>
            </a:r>
          </a:p>
          <a:p>
            <a:pPr marL="285750" indent="-285750">
              <a:buFont typeface="Wingdings" panose="05000000000000000000" pitchFamily="2" charset="2"/>
              <a:buChar char="ü"/>
            </a:pPr>
            <a:r>
              <a:rPr lang="it-IT" sz="1400" dirty="0" smtClean="0">
                <a:solidFill>
                  <a:schemeClr val="tx1"/>
                </a:solidFill>
              </a:rPr>
              <a:t>Una </a:t>
            </a:r>
            <a:r>
              <a:rPr lang="it-IT" sz="1400" dirty="0">
                <a:solidFill>
                  <a:schemeClr val="tx1"/>
                </a:solidFill>
              </a:rPr>
              <a:t>sintesi dei trattamenti in </a:t>
            </a:r>
            <a:r>
              <a:rPr lang="it-IT" sz="1400" dirty="0" smtClean="0">
                <a:solidFill>
                  <a:schemeClr val="tx1"/>
                </a:solidFill>
              </a:rPr>
              <a:t>corso.</a:t>
            </a:r>
          </a:p>
          <a:p>
            <a:pPr marL="285750" indent="-285750">
              <a:buFont typeface="Wingdings" panose="05000000000000000000" pitchFamily="2" charset="2"/>
              <a:buChar char="ü"/>
            </a:pPr>
            <a:r>
              <a:rPr lang="it-IT" sz="1400" dirty="0" smtClean="0">
                <a:solidFill>
                  <a:schemeClr val="tx1"/>
                </a:solidFill>
              </a:rPr>
              <a:t>Informazioni </a:t>
            </a:r>
            <a:r>
              <a:rPr lang="it-IT" sz="1400" dirty="0">
                <a:solidFill>
                  <a:schemeClr val="tx1"/>
                </a:solidFill>
              </a:rPr>
              <a:t>relative al </a:t>
            </a:r>
            <a:r>
              <a:rPr lang="it-IT" sz="1400" dirty="0" err="1">
                <a:solidFill>
                  <a:schemeClr val="tx1"/>
                </a:solidFill>
                <a:hlinkClick r:id="rId6"/>
              </a:rPr>
              <a:t>Patient</a:t>
            </a:r>
            <a:r>
              <a:rPr lang="it-IT" sz="1400" dirty="0">
                <a:solidFill>
                  <a:schemeClr val="tx1"/>
                </a:solidFill>
                <a:hlinkClick r:id="rId6"/>
              </a:rPr>
              <a:t> </a:t>
            </a:r>
            <a:r>
              <a:rPr lang="it-IT" sz="1400" dirty="0" err="1">
                <a:solidFill>
                  <a:schemeClr val="tx1"/>
                </a:solidFill>
                <a:hlinkClick r:id="rId6"/>
              </a:rPr>
              <a:t>Summary</a:t>
            </a:r>
            <a:r>
              <a:rPr lang="it-IT" sz="1400" dirty="0">
                <a:solidFill>
                  <a:schemeClr val="tx1"/>
                </a:solidFill>
              </a:rPr>
              <a:t> stesso </a:t>
            </a:r>
            <a:endParaRPr lang="it-IT" sz="1400" dirty="0" smtClean="0">
              <a:solidFill>
                <a:schemeClr val="tx1"/>
              </a:solidFill>
            </a:endParaRPr>
          </a:p>
          <a:p>
            <a:pPr marL="285750" indent="-285750">
              <a:buFont typeface="Wingdings" panose="05000000000000000000" pitchFamily="2" charset="2"/>
              <a:buChar char="ü"/>
            </a:pPr>
            <a:r>
              <a:rPr lang="it-IT" sz="1400" dirty="0" smtClean="0">
                <a:solidFill>
                  <a:schemeClr val="tx1"/>
                </a:solidFill>
              </a:rPr>
              <a:t>(</a:t>
            </a:r>
            <a:r>
              <a:rPr lang="it-IT" sz="1400" dirty="0">
                <a:solidFill>
                  <a:schemeClr val="tx1"/>
                </a:solidFill>
              </a:rPr>
              <a:t>ad es. quando e chi lo ha generato…)</a:t>
            </a:r>
          </a:p>
          <a:p>
            <a:pPr marL="285750" indent="-285750">
              <a:buFont typeface="Arial" panose="020B0604020202020204" pitchFamily="34" charset="0"/>
              <a:buChar char="•"/>
            </a:pPr>
            <a:endParaRPr lang="it-IT" sz="1400" dirty="0">
              <a:solidFill>
                <a:schemeClr val="tx1"/>
              </a:solidFill>
            </a:endParaRPr>
          </a:p>
        </p:txBody>
      </p:sp>
    </p:spTree>
    <p:extLst>
      <p:ext uri="{BB962C8B-B14F-4D97-AF65-F5344CB8AC3E}">
        <p14:creationId xmlns:p14="http://schemas.microsoft.com/office/powerpoint/2010/main" val="1345449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Compiti della casa della salute </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748" y="874953"/>
            <a:ext cx="8712968"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996952"/>
            <a:ext cx="62293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41" y="4362169"/>
            <a:ext cx="889248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41" y="5248045"/>
            <a:ext cx="8836317"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2818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Compiti della casa della salute </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40768"/>
            <a:ext cx="8964488"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554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14313" y="1357313"/>
            <a:ext cx="85725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eaLnBrk="1" hangingPunct="1">
              <a:spcBef>
                <a:spcPts val="450"/>
              </a:spcBef>
              <a:buFont typeface="Wingdings" pitchFamily="2" charset="2"/>
              <a:buChar char=""/>
            </a:pPr>
            <a:r>
              <a:rPr lang="it-IT" altLang="it-IT" sz="1800" b="1" dirty="0" smtClean="0">
                <a:latin typeface="Verdana" pitchFamily="32" charset="0"/>
                <a:cs typeface="Arial" charset="0"/>
              </a:rPr>
              <a:t>Riferimenti normativi </a:t>
            </a:r>
          </a:p>
          <a:p>
            <a:pPr eaLnBrk="1" hangingPunct="1">
              <a:spcBef>
                <a:spcPts val="450"/>
              </a:spcBef>
              <a:buFont typeface="Wingdings" pitchFamily="2" charset="2"/>
              <a:buChar char=""/>
            </a:pPr>
            <a:r>
              <a:rPr lang="it-IT" altLang="it-IT" sz="1800" b="1" dirty="0" smtClean="0">
                <a:latin typeface="Verdana" pitchFamily="32" charset="0"/>
                <a:cs typeface="Arial" charset="0"/>
              </a:rPr>
              <a:t>Definizione casa della salute (Zingaretti)</a:t>
            </a:r>
            <a:endParaRPr lang="it-IT" altLang="it-IT" sz="1800" b="1" dirty="0">
              <a:latin typeface="Verdana" pitchFamily="32" charset="0"/>
              <a:cs typeface="Arial" charset="0"/>
            </a:endParaRPr>
          </a:p>
          <a:p>
            <a:pPr eaLnBrk="1" hangingPunct="1">
              <a:spcBef>
                <a:spcPts val="450"/>
              </a:spcBef>
              <a:buFont typeface="Wingdings" pitchFamily="2" charset="2"/>
              <a:buChar char=""/>
            </a:pPr>
            <a:r>
              <a:rPr lang="it-IT" altLang="it-IT" sz="1800" b="1" dirty="0" smtClean="0">
                <a:latin typeface="Verdana" pitchFamily="32" charset="0"/>
                <a:cs typeface="Arial" charset="0"/>
              </a:rPr>
              <a:t>Finalità casa della salute</a:t>
            </a:r>
          </a:p>
          <a:p>
            <a:pPr marL="449263" eaLnBrk="1" hangingPunct="1">
              <a:spcBef>
                <a:spcPts val="45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altLang="it-IT" sz="1800" b="1" dirty="0" smtClean="0">
                <a:latin typeface="Verdana" pitchFamily="32" charset="0"/>
                <a:cs typeface="Arial" charset="0"/>
              </a:rPr>
              <a:t>Area assistenza primaria</a:t>
            </a:r>
          </a:p>
          <a:p>
            <a:pPr marL="449263" eaLnBrk="1" hangingPunct="1">
              <a:spcBef>
                <a:spcPts val="45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altLang="it-IT" sz="1800" b="1" dirty="0" smtClean="0">
                <a:latin typeface="Verdana" pitchFamily="32" charset="0"/>
                <a:cs typeface="Arial" charset="0"/>
              </a:rPr>
              <a:t>Area pubblica </a:t>
            </a:r>
            <a:endParaRPr lang="it-IT" altLang="it-IT" sz="1800" b="1" dirty="0">
              <a:latin typeface="Verdana" pitchFamily="32" charset="0"/>
              <a:cs typeface="Arial" charset="0"/>
            </a:endParaRPr>
          </a:p>
          <a:p>
            <a:pPr eaLnBrk="1" hangingPunct="1">
              <a:spcBef>
                <a:spcPts val="450"/>
              </a:spcBef>
              <a:buFont typeface="Wingdings" pitchFamily="2" charset="2"/>
              <a:buChar char=""/>
            </a:pPr>
            <a:r>
              <a:rPr lang="it-IT" altLang="it-IT" sz="1800" b="1" dirty="0" smtClean="0">
                <a:latin typeface="Verdana" pitchFamily="32" charset="0"/>
                <a:cs typeface="Arial" charset="0"/>
              </a:rPr>
              <a:t> Moduli funzionali aggiuntivi</a:t>
            </a:r>
          </a:p>
          <a:p>
            <a:pPr eaLnBrk="1" hangingPunct="1">
              <a:spcBef>
                <a:spcPts val="450"/>
              </a:spcBef>
              <a:buFont typeface="Wingdings" pitchFamily="2" charset="2"/>
              <a:buChar char=""/>
            </a:pPr>
            <a:r>
              <a:rPr lang="it-IT" sz="1800" b="1" dirty="0">
                <a:latin typeface="Verdana" pitchFamily="32" charset="0"/>
                <a:cs typeface="Arial" charset="0"/>
              </a:rPr>
              <a:t>Area Gestionale e funzionale</a:t>
            </a:r>
            <a:endParaRPr lang="it-IT" altLang="it-IT" sz="1800" b="1" dirty="0">
              <a:latin typeface="Verdana" pitchFamily="32" charset="0"/>
              <a:cs typeface="Arial" charset="0"/>
            </a:endParaRPr>
          </a:p>
          <a:p>
            <a:pPr eaLnBrk="1" hangingPunct="1">
              <a:spcBef>
                <a:spcPts val="450"/>
              </a:spcBef>
              <a:buFont typeface="Wingdings" pitchFamily="2" charset="2"/>
              <a:buChar char=""/>
            </a:pPr>
            <a:r>
              <a:rPr lang="it-IT" altLang="it-IT" sz="1800" b="1" dirty="0">
                <a:latin typeface="Verdana" pitchFamily="32" charset="0"/>
                <a:cs typeface="Arial" charset="0"/>
              </a:rPr>
              <a:t> Conclusioni </a:t>
            </a:r>
          </a:p>
          <a:p>
            <a:pPr eaLnBrk="1" hangingPunct="1">
              <a:spcBef>
                <a:spcPts val="450"/>
              </a:spcBef>
              <a:buClrTx/>
              <a:buFontTx/>
              <a:buNone/>
            </a:pPr>
            <a:endParaRPr lang="it-IT" altLang="it-IT" sz="1800" dirty="0">
              <a:cs typeface="Arial" charset="0"/>
            </a:endParaRPr>
          </a:p>
          <a:p>
            <a:pPr eaLnBrk="1" hangingPunct="1">
              <a:spcBef>
                <a:spcPts val="450"/>
              </a:spcBef>
              <a:buClrTx/>
              <a:buFontTx/>
              <a:buNone/>
            </a:pPr>
            <a:endParaRPr lang="it-IT" altLang="it-IT" sz="1800" dirty="0">
              <a:cs typeface="Arial" charset="0"/>
            </a:endParaRPr>
          </a:p>
        </p:txBody>
      </p:sp>
      <p:sp>
        <p:nvSpPr>
          <p:cNvPr id="3075" name="Rectangle 2"/>
          <p:cNvSpPr>
            <a:spLocks noChangeArrowheads="1"/>
          </p:cNvSpPr>
          <p:nvPr/>
        </p:nvSpPr>
        <p:spPr bwMode="auto">
          <a:xfrm>
            <a:off x="1214438" y="0"/>
            <a:ext cx="707231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2400" b="1" dirty="0">
                <a:latin typeface="Verdana" pitchFamily="32" charset="0"/>
                <a:cs typeface="Arial" charset="0"/>
              </a:rPr>
              <a:t>Agenda</a:t>
            </a:r>
          </a:p>
        </p:txBody>
      </p:sp>
      <p:sp>
        <p:nvSpPr>
          <p:cNvPr id="3076"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grpSp>
        <p:nvGrpSpPr>
          <p:cNvPr id="3077" name="Group 4"/>
          <p:cNvGrpSpPr>
            <a:grpSpLocks/>
          </p:cNvGrpSpPr>
          <p:nvPr/>
        </p:nvGrpSpPr>
        <p:grpSpPr bwMode="auto">
          <a:xfrm>
            <a:off x="-30163" y="-30163"/>
            <a:ext cx="838201" cy="1123951"/>
            <a:chOff x="-19" y="-19"/>
            <a:chExt cx="528" cy="708"/>
          </a:xfrm>
        </p:grpSpPr>
        <p:pic>
          <p:nvPicPr>
            <p:cNvPr id="30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83" name="Text Box 6"/>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3078" name="Line 7"/>
          <p:cNvSpPr>
            <a:spLocks noChangeShapeType="1"/>
          </p:cNvSpPr>
          <p:nvPr/>
        </p:nvSpPr>
        <p:spPr bwMode="auto">
          <a:xfrm>
            <a:off x="3071813" y="357188"/>
            <a:ext cx="3500437"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3079" name="Group 8"/>
          <p:cNvGrpSpPr>
            <a:grpSpLocks/>
          </p:cNvGrpSpPr>
          <p:nvPr/>
        </p:nvGrpSpPr>
        <p:grpSpPr bwMode="auto">
          <a:xfrm>
            <a:off x="8326438" y="5754688"/>
            <a:ext cx="838200" cy="1123950"/>
            <a:chOff x="5245" y="3625"/>
            <a:chExt cx="528" cy="708"/>
          </a:xfrm>
        </p:grpSpPr>
        <p:pic>
          <p:nvPicPr>
            <p:cNvPr id="308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81" name="Text Box 10"/>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Punti di forza e di debolezza della casa della salute </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92" y="476396"/>
            <a:ext cx="7560840" cy="604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209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Compiti della casa della 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198" name="Text Box 10"/>
          <p:cNvSpPr txBox="1">
            <a:spLocks noChangeArrowheads="1"/>
          </p:cNvSpPr>
          <p:nvPr/>
        </p:nvSpPr>
        <p:spPr bwMode="auto">
          <a:xfrm>
            <a:off x="181262" y="532606"/>
            <a:ext cx="8858250" cy="61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1600" dirty="0" smtClean="0"/>
              <a:t/>
            </a:r>
            <a:br>
              <a:rPr lang="it-IT" sz="1600" dirty="0" smtClean="0"/>
            </a:br>
            <a:r>
              <a:rPr lang="it-IT" sz="1600" dirty="0" smtClean="0"/>
              <a:t>• </a:t>
            </a:r>
            <a:r>
              <a:rPr lang="it-IT" sz="1800" dirty="0"/>
              <a:t>G</a:t>
            </a:r>
            <a:r>
              <a:rPr lang="it-IT" sz="1800" dirty="0" smtClean="0"/>
              <a:t>arantire una risposta ai bisogni sanitari afferenti all’assistenza primaria per almeno </a:t>
            </a:r>
            <a:r>
              <a:rPr lang="it-IT" sz="1800" b="1" dirty="0" smtClean="0"/>
              <a:t>12 ore </a:t>
            </a:r>
            <a:r>
              <a:rPr lang="it-IT" sz="1800" dirty="0" smtClean="0"/>
              <a:t>al giorno e in particolare migliorare la presa in carico integrata dei pazienti con problemi di patologie croniche e degenerative;</a:t>
            </a:r>
            <a:br>
              <a:rPr lang="it-IT" sz="1800" dirty="0" smtClean="0"/>
            </a:br>
            <a:r>
              <a:rPr lang="it-IT" sz="1800" dirty="0" smtClean="0"/>
              <a:t>• facilitare, tramite il distretto, la formulazione di percorsi assistenziali condivisi tra ospedale e territorio con la diretta partecipazione dei medici ospedalieri;</a:t>
            </a:r>
            <a:br>
              <a:rPr lang="it-IT" sz="1800" dirty="0" smtClean="0"/>
            </a:br>
            <a:r>
              <a:rPr lang="it-IT" sz="1800" dirty="0" smtClean="0"/>
              <a:t>• fornire attività specialistiche in collaborazione con gli specialisti del territorio e ospedalieri;</a:t>
            </a:r>
            <a:br>
              <a:rPr lang="it-IT" sz="1800" dirty="0" smtClean="0"/>
            </a:br>
            <a:r>
              <a:rPr lang="it-IT" sz="1800" dirty="0" smtClean="0"/>
              <a:t>• assicurare un Punto Unico di Accesso dei cittadini alla rete dei servizi e la presa in carico della domanda;</a:t>
            </a:r>
            <a:br>
              <a:rPr lang="it-IT" sz="1800" dirty="0" smtClean="0"/>
            </a:br>
            <a:r>
              <a:rPr lang="it-IT" sz="1800" dirty="0" smtClean="0"/>
              <a:t>• ricomporre le separazioni storiche esistenti tra le professioni sanitarie attraverso la costituzione di equipe </a:t>
            </a:r>
            <a:r>
              <a:rPr lang="it-IT" sz="1800" dirty="0" err="1" smtClean="0"/>
              <a:t>multiprofessionali</a:t>
            </a:r>
            <a:r>
              <a:rPr lang="it-IT" sz="1800" dirty="0" smtClean="0"/>
              <a:t> e multidisciplinari e realizzare concretamente l’attività interdisciplinare tra medici, specialisti, infermieri, terapisti e di integrare operativamente le prestazioni sanitarie con quelle sociali;</a:t>
            </a:r>
            <a:br>
              <a:rPr lang="it-IT" sz="1800" dirty="0" smtClean="0"/>
            </a:br>
            <a:r>
              <a:rPr lang="it-IT" sz="1800" dirty="0" smtClean="0"/>
              <a:t>• organizzare e coordinare le risposte da dare al cittadino nelle sedi più idonee, privilegiando il domicilio e il contesto sociale delle persone;</a:t>
            </a:r>
            <a:br>
              <a:rPr lang="it-IT" sz="1800" dirty="0" smtClean="0"/>
            </a:br>
            <a:r>
              <a:rPr lang="it-IT" sz="1800" dirty="0" smtClean="0"/>
              <a:t>• sviluppare programmi di prevenzione per tutto l’arco della vita, basati su conoscenze epidemiologiche e sulla partecipazione informata dei cittadini;</a:t>
            </a:r>
            <a:br>
              <a:rPr lang="it-IT" sz="1800" dirty="0" smtClean="0"/>
            </a:br>
            <a:r>
              <a:rPr lang="it-IT" sz="1800" dirty="0" smtClean="0"/>
              <a:t>• favorire il controllo collegiale delle attività, e la valutazione di risultati interni ed esterni ai servizi;</a:t>
            </a:r>
            <a:br>
              <a:rPr lang="it-IT" sz="1800" dirty="0" smtClean="0"/>
            </a:br>
            <a:r>
              <a:rPr lang="it-IT" sz="1800" dirty="0" smtClean="0"/>
              <a:t>• offrire occasioni di formazione permanente degli operatori, con particolare riguardo al lavoro di equipe, anche utilizzando i fondi contrattualmente destinati alle attività formative per le specifiche figure professionali.</a:t>
            </a:r>
            <a:endParaRPr lang="it-IT" sz="1800" dirty="0"/>
          </a:p>
        </p:txBody>
      </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22740732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Organizzazione casa della 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165226" y="1106584"/>
            <a:ext cx="9001000" cy="383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3600" dirty="0" smtClean="0"/>
              <a:t>Il </a:t>
            </a:r>
            <a:r>
              <a:rPr lang="it-IT" sz="3600" dirty="0"/>
              <a:t>modello organizzativo </a:t>
            </a:r>
            <a:r>
              <a:rPr lang="it-IT" sz="3600" dirty="0" smtClean="0"/>
              <a:t>della casa della salute è </a:t>
            </a:r>
            <a:r>
              <a:rPr lang="it-IT" sz="3600" dirty="0"/>
              <a:t>di tipo modulare e prevede</a:t>
            </a:r>
            <a:r>
              <a:rPr lang="it-IT" sz="3600" dirty="0" smtClean="0"/>
              <a:t>:</a:t>
            </a:r>
          </a:p>
          <a:p>
            <a:pPr>
              <a:buNone/>
            </a:pPr>
            <a:endParaRPr lang="it-IT" sz="1000" dirty="0"/>
          </a:p>
          <a:p>
            <a:r>
              <a:rPr lang="it-IT" sz="3600" dirty="0"/>
              <a:t> Funzioni di base - attività </a:t>
            </a:r>
            <a:r>
              <a:rPr lang="it-IT" sz="3600" dirty="0" smtClean="0"/>
              <a:t>indispensabili </a:t>
            </a:r>
            <a:r>
              <a:rPr lang="it-IT" sz="3600" dirty="0"/>
              <a:t>che connotano la </a:t>
            </a:r>
            <a:r>
              <a:rPr lang="it-IT" sz="3600" dirty="0" smtClean="0"/>
              <a:t>struttura;</a:t>
            </a:r>
            <a:endParaRPr lang="it-IT" sz="3600" dirty="0"/>
          </a:p>
          <a:p>
            <a:r>
              <a:rPr lang="it-IT" sz="3600" dirty="0"/>
              <a:t> Moduli funzionali aggiuntivi - ad </a:t>
            </a:r>
            <a:r>
              <a:rPr lang="it-IT" sz="3600" dirty="0" smtClean="0"/>
              <a:t>eventuale completamento </a:t>
            </a:r>
            <a:r>
              <a:rPr lang="it-IT" sz="3600" dirty="0"/>
              <a:t>dell’offerta di servizi</a:t>
            </a:r>
          </a:p>
          <a:p>
            <a:pPr>
              <a:buNone/>
            </a:pPr>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42314398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Funzioni di base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78572"/>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539552" y="530650"/>
            <a:ext cx="8206780" cy="608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457200" indent="-457200">
              <a:buFont typeface="Wingdings" panose="05000000000000000000" pitchFamily="2" charset="2"/>
              <a:buChar char="q"/>
            </a:pPr>
            <a:r>
              <a:rPr lang="it-IT" sz="2400" dirty="0" smtClean="0"/>
              <a:t> </a:t>
            </a:r>
            <a:r>
              <a:rPr lang="it-IT" sz="2400" b="1" dirty="0"/>
              <a:t>Area dell'Assistenza </a:t>
            </a:r>
            <a:r>
              <a:rPr lang="it-IT" sz="2400" b="1" dirty="0" smtClean="0"/>
              <a:t>primaria </a:t>
            </a:r>
          </a:p>
          <a:p>
            <a:pPr marL="715963" indent="-7938">
              <a:buFont typeface="Wingdings" panose="05000000000000000000" pitchFamily="2" charset="2"/>
              <a:buChar char="§"/>
              <a:tabLst>
                <a:tab pos="0" algn="l"/>
                <a:tab pos="80168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smtClean="0"/>
              <a:t>Assistenza primaria garantita dal MMG e PLS (8.00 alle </a:t>
            </a:r>
            <a:r>
              <a:rPr lang="it-IT" sz="2400" dirty="0"/>
              <a:t>20.00 di tutti i giorni </a:t>
            </a:r>
            <a:r>
              <a:rPr lang="it-IT" sz="2400" dirty="0" smtClean="0"/>
              <a:t>feriali)</a:t>
            </a:r>
          </a:p>
          <a:p>
            <a:pPr marL="715963">
              <a:buFont typeface="Wingdings" panose="05000000000000000000" pitchFamily="2" charset="2"/>
              <a:buChar char="§"/>
              <a:tabLst>
                <a:tab pos="0" algn="l"/>
                <a:tab pos="89693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smtClean="0"/>
              <a:t>Attività specialistiche</a:t>
            </a:r>
          </a:p>
          <a:p>
            <a:pPr marL="715963">
              <a:buFont typeface="Wingdings" panose="05000000000000000000" pitchFamily="2" charset="2"/>
              <a:buChar char="§"/>
              <a:tabLst>
                <a:tab pos="0" algn="l"/>
                <a:tab pos="89693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smtClean="0"/>
              <a:t>Ambulatorio infermieristico</a:t>
            </a:r>
            <a:endParaRPr lang="it-IT" sz="2400" dirty="0"/>
          </a:p>
          <a:p>
            <a:pPr marL="715963">
              <a:buFont typeface="Wingdings" panose="05000000000000000000" pitchFamily="2" charset="2"/>
              <a:buChar char="§"/>
              <a:tabLst>
                <a:tab pos="0" algn="l"/>
                <a:tab pos="89693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smtClean="0"/>
              <a:t>Attività </a:t>
            </a:r>
            <a:r>
              <a:rPr lang="it-IT" sz="2400" dirty="0"/>
              <a:t>di diagnostica strumentale di primo </a:t>
            </a:r>
            <a:r>
              <a:rPr lang="it-IT" sz="2400" dirty="0" smtClean="0"/>
              <a:t>livello</a:t>
            </a:r>
          </a:p>
          <a:p>
            <a:pPr marL="457200" indent="-457200">
              <a:buFont typeface="Wingdings" panose="05000000000000000000" pitchFamily="2" charset="2"/>
              <a:buChar char="q"/>
            </a:pPr>
            <a:r>
              <a:rPr lang="it-IT" sz="2400" b="1" dirty="0" smtClean="0"/>
              <a:t> Area pubblica </a:t>
            </a:r>
            <a:r>
              <a:rPr lang="it-IT" sz="2400" dirty="0" smtClean="0"/>
              <a:t>con ingresso principale</a:t>
            </a:r>
            <a:endParaRPr lang="it-IT" sz="2400" b="1" dirty="0" smtClean="0"/>
          </a:p>
          <a:p>
            <a:pPr marL="801688" indent="-7938">
              <a:buFont typeface="Wingdings" panose="05000000000000000000" pitchFamily="2" charset="2"/>
              <a:buChar char="§"/>
              <a:tabLst>
                <a:tab pos="0" algn="l"/>
                <a:tab pos="71596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smtClean="0"/>
              <a:t>Area dell’accoglienza</a:t>
            </a:r>
          </a:p>
          <a:p>
            <a:pPr marL="801688" indent="-7938">
              <a:buFont typeface="Wingdings" panose="05000000000000000000" pitchFamily="2" charset="2"/>
              <a:buChar char="§"/>
              <a:tabLst>
                <a:tab pos="0" algn="l"/>
                <a:tab pos="71596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smtClean="0"/>
              <a:t>Sportello CUP</a:t>
            </a:r>
          </a:p>
          <a:p>
            <a:pPr marL="801688" indent="-7938">
              <a:buFont typeface="Wingdings" panose="05000000000000000000" pitchFamily="2" charset="2"/>
              <a:buChar char="§"/>
              <a:tabLst>
                <a:tab pos="0" algn="l"/>
                <a:tab pos="71596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a:t>Punto </a:t>
            </a:r>
            <a:r>
              <a:rPr lang="it-IT" sz="2400" dirty="0" smtClean="0"/>
              <a:t>di </a:t>
            </a:r>
            <a:r>
              <a:rPr lang="it-IT" sz="2400" dirty="0"/>
              <a:t>Accesso Unico</a:t>
            </a:r>
            <a:endParaRPr lang="it-IT" sz="2400" dirty="0" smtClean="0"/>
          </a:p>
          <a:p>
            <a:pPr marL="801688" indent="-7938">
              <a:buFont typeface="Wingdings" panose="05000000000000000000" pitchFamily="2" charset="2"/>
              <a:buChar char="§"/>
              <a:tabLst>
                <a:tab pos="0" algn="l"/>
                <a:tab pos="71596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a:t>Area di sorveglianza </a:t>
            </a:r>
            <a:r>
              <a:rPr lang="it-IT" sz="2400" dirty="0" smtClean="0"/>
              <a:t>temporanea</a:t>
            </a:r>
          </a:p>
          <a:p>
            <a:pPr marL="801688" indent="-7938">
              <a:buFont typeface="Wingdings" panose="05000000000000000000" pitchFamily="2" charset="2"/>
              <a:buChar char="§"/>
              <a:tabLst>
                <a:tab pos="0" algn="l"/>
                <a:tab pos="71596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400" dirty="0"/>
              <a:t>Area del volontariato e della </a:t>
            </a:r>
            <a:r>
              <a:rPr lang="it-IT" sz="2400" dirty="0" smtClean="0"/>
              <a:t>mutualità</a:t>
            </a:r>
          </a:p>
          <a:p>
            <a:pPr marL="457200" indent="-457200">
              <a:buFont typeface="Wingdings" panose="05000000000000000000" pitchFamily="2" charset="2"/>
              <a:buChar char="q"/>
            </a:pPr>
            <a:r>
              <a:rPr lang="it-IT" sz="2400" b="1" dirty="0"/>
              <a:t>Emergenza-urgenza e Punto di Primo Intervento (</a:t>
            </a:r>
            <a:r>
              <a:rPr lang="it-IT" sz="2400" b="1" dirty="0" smtClean="0"/>
              <a:t>PPI)</a:t>
            </a:r>
            <a:endParaRPr lang="it-IT" sz="2800" dirty="0" smtClean="0"/>
          </a:p>
          <a:p>
            <a:pPr>
              <a:buNone/>
            </a:pPr>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7276878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Funzioni di base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392113" y="532606"/>
            <a:ext cx="8965059" cy="563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457200" indent="-457200">
              <a:buFont typeface="Wingdings" panose="05000000000000000000" pitchFamily="2" charset="2"/>
              <a:buChar char="q"/>
            </a:pPr>
            <a:r>
              <a:rPr lang="it-IT" sz="2800" dirty="0" smtClean="0"/>
              <a:t> </a:t>
            </a:r>
            <a:r>
              <a:rPr lang="it-IT" sz="2800" b="1" dirty="0"/>
              <a:t>Moduli funzionali </a:t>
            </a:r>
            <a:r>
              <a:rPr lang="it-IT" sz="2800" b="1" dirty="0" smtClean="0"/>
              <a:t>aggiuntivi</a:t>
            </a:r>
          </a:p>
          <a:p>
            <a:pPr marL="801688">
              <a:buFont typeface="Wingdings" panose="05000000000000000000" pitchFamily="2" charset="2"/>
              <a:buChar char="§"/>
            </a:pPr>
            <a:r>
              <a:rPr lang="it-IT" sz="2800" b="1" dirty="0"/>
              <a:t>Area delle cure intermedie a gestione infermieristica </a:t>
            </a:r>
            <a:r>
              <a:rPr lang="it-IT" sz="2800" dirty="0"/>
              <a:t>(Unità Degenza Infermieristica </a:t>
            </a:r>
            <a:r>
              <a:rPr lang="it-IT" sz="2800" dirty="0" smtClean="0"/>
              <a:t>UDI) </a:t>
            </a:r>
            <a:r>
              <a:rPr lang="it-IT" sz="2800" dirty="0"/>
              <a:t>l</a:t>
            </a:r>
            <a:r>
              <a:rPr lang="it-IT" sz="2800" dirty="0" smtClean="0"/>
              <a:t>a cui permanenza </a:t>
            </a:r>
            <a:r>
              <a:rPr lang="it-IT" sz="2800" dirty="0"/>
              <a:t>non deve superare i 20 </a:t>
            </a:r>
            <a:r>
              <a:rPr lang="it-IT" sz="2800" dirty="0" smtClean="0"/>
              <a:t>giorni.</a:t>
            </a:r>
          </a:p>
          <a:p>
            <a:pPr>
              <a:buNone/>
            </a:pPr>
            <a:r>
              <a:rPr lang="it-IT" sz="2800" dirty="0"/>
              <a:t>Le Modalità di accesso sono su proposta del medico della Casa della Salute che </a:t>
            </a:r>
            <a:r>
              <a:rPr lang="it-IT" sz="2800" dirty="0" smtClean="0"/>
              <a:t>definisce l’accettazione </a:t>
            </a:r>
            <a:r>
              <a:rPr lang="it-IT" sz="2800" dirty="0"/>
              <a:t>con il responsabile medico dell’ospedale di riferimento o del CAD, concordando con il </a:t>
            </a:r>
            <a:r>
              <a:rPr lang="it-IT" sz="2800" dirty="0" smtClean="0"/>
              <a:t>referente infermieristico </a:t>
            </a:r>
            <a:r>
              <a:rPr lang="it-IT" sz="2800" dirty="0"/>
              <a:t>l’iter assistenziale in base alla tipologia dei pazienti. </a:t>
            </a:r>
            <a:endParaRPr lang="it-IT" sz="2800" dirty="0" smtClean="0"/>
          </a:p>
          <a:p>
            <a:pPr>
              <a:buNone/>
            </a:pPr>
            <a:r>
              <a:rPr lang="it-IT" sz="2800" dirty="0" smtClean="0"/>
              <a:t>L’assistenza </a:t>
            </a:r>
            <a:r>
              <a:rPr lang="it-IT" sz="2800" dirty="0"/>
              <a:t>nelle 24 ore è erogata </a:t>
            </a:r>
            <a:r>
              <a:rPr lang="it-IT" sz="2800" dirty="0" smtClean="0"/>
              <a:t>da personale </a:t>
            </a:r>
            <a:r>
              <a:rPr lang="it-IT" sz="2800" dirty="0"/>
              <a:t>infermieristico specializzato che, insieme ai medici, predispone i piani assistenziali individuali.</a:t>
            </a:r>
          </a:p>
          <a:p>
            <a:pPr marL="457200" indent="-457200">
              <a:buFont typeface="Wingdings" panose="05000000000000000000" pitchFamily="2" charset="2"/>
              <a:buChar char="§"/>
            </a:pPr>
            <a:endParaRPr lang="it-IT" sz="2800" dirty="0" smtClean="0"/>
          </a:p>
          <a:p>
            <a:pPr marL="457200" indent="-457200">
              <a:buFont typeface="Wingdings" panose="05000000000000000000" pitchFamily="2" charset="2"/>
              <a:buChar char="§"/>
            </a:pP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8991495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Funzioni di base casa della </a:t>
            </a:r>
            <a:r>
              <a:rPr lang="it-IT" altLang="it-IT" sz="1800" b="1" dirty="0" smtClean="0">
                <a:latin typeface="Verdana" pitchFamily="32" charset="0"/>
                <a:cs typeface="Arial" charset="0"/>
              </a:rPr>
              <a:t>salute Zingaretti</a:t>
            </a: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250094" y="658235"/>
            <a:ext cx="9001000" cy="563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457200" indent="-457200">
              <a:buFont typeface="Wingdings" panose="05000000000000000000" pitchFamily="2" charset="2"/>
              <a:buChar char="Ø"/>
            </a:pPr>
            <a:r>
              <a:rPr lang="it-IT" sz="2800" dirty="0" smtClean="0"/>
              <a:t> Per pazienti, </a:t>
            </a:r>
            <a:r>
              <a:rPr lang="it-IT" sz="2800" dirty="0"/>
              <a:t>caratterizzati da non autosufficienza, </a:t>
            </a:r>
            <a:r>
              <a:rPr lang="it-IT" sz="2800" dirty="0" smtClean="0"/>
              <a:t>in </a:t>
            </a:r>
            <a:r>
              <a:rPr lang="it-IT" sz="2800" dirty="0"/>
              <a:t>cui non sono richiesti un elevato impegno tecnologico e la presenza/assistenza </a:t>
            </a:r>
            <a:r>
              <a:rPr lang="it-IT" sz="2800" dirty="0" smtClean="0"/>
              <a:t>medica continuativa </a:t>
            </a:r>
            <a:r>
              <a:rPr lang="it-IT" sz="2800" dirty="0"/>
              <a:t>come nell’ospedale per </a:t>
            </a:r>
            <a:r>
              <a:rPr lang="it-IT" sz="2800" dirty="0" smtClean="0"/>
              <a:t>acuti.</a:t>
            </a:r>
          </a:p>
          <a:p>
            <a:pPr marL="457200" indent="-457200">
              <a:buFont typeface="Wingdings" panose="05000000000000000000" pitchFamily="2" charset="2"/>
              <a:buChar char="Ø"/>
            </a:pPr>
            <a:r>
              <a:rPr lang="it-IT" sz="2800" dirty="0" smtClean="0"/>
              <a:t>Per pazienti </a:t>
            </a:r>
            <a:r>
              <a:rPr lang="it-IT" sz="2800" dirty="0" err="1"/>
              <a:t>dimissibili</a:t>
            </a:r>
            <a:r>
              <a:rPr lang="it-IT" sz="2800" dirty="0"/>
              <a:t> dall’ospedale per acuti ma non adeguatamente assistibili a domicilio per la complessità clinico-assistenziale richiesta o per ragioni di tipo sociale nei casi in cui la famiglia o una struttura sociale non riescono comunque a supportare il paziente nella malattia</a:t>
            </a:r>
            <a:r>
              <a:rPr lang="it-IT" sz="2800" dirty="0" smtClean="0"/>
              <a:t>.</a:t>
            </a: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3418144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Funzioni di base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268064" y="532606"/>
            <a:ext cx="896505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457200" indent="-457200">
              <a:buFont typeface="Wingdings" panose="05000000000000000000" pitchFamily="2" charset="2"/>
              <a:buChar char="Ø"/>
              <a:tabLst>
                <a:tab pos="0" algn="l"/>
                <a:tab pos="85725" algn="l"/>
                <a:tab pos="9144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dirty="0" smtClean="0"/>
              <a:t>Per pazienti </a:t>
            </a:r>
            <a:r>
              <a:rPr lang="it-IT" sz="2800" dirty="0"/>
              <a:t>che per la particolare situazione socio-sanitaria necessitano di un percorso </a:t>
            </a:r>
            <a:r>
              <a:rPr lang="it-IT" sz="2800" dirty="0" smtClean="0"/>
              <a:t>diagnostico, terapeutico </a:t>
            </a:r>
            <a:r>
              <a:rPr lang="it-IT" sz="2800" dirty="0"/>
              <a:t>e di monitoraggio difficilmente gestibile a domicilio</a:t>
            </a:r>
            <a:r>
              <a:rPr lang="it-IT" sz="2800" dirty="0" smtClean="0"/>
              <a:t>.</a:t>
            </a:r>
          </a:p>
          <a:p>
            <a:pPr marL="457200" indent="-457200">
              <a:buFont typeface="Wingdings" panose="05000000000000000000" pitchFamily="2" charset="2"/>
              <a:buChar char="Ø"/>
              <a:tabLst>
                <a:tab pos="0" algn="l"/>
                <a:tab pos="85725" algn="l"/>
                <a:tab pos="9144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sz="2800" dirty="0" smtClean="0"/>
          </a:p>
          <a:p>
            <a:pPr marL="457200" indent="-457200">
              <a:buFont typeface="Wingdings" panose="05000000000000000000" pitchFamily="2" charset="2"/>
              <a:buChar char="Ø"/>
              <a:tabLst>
                <a:tab pos="0" algn="l"/>
                <a:tab pos="85725" algn="l"/>
                <a:tab pos="9144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dirty="0" smtClean="0"/>
              <a:t>Per pazienti </a:t>
            </a:r>
            <a:r>
              <a:rPr lang="it-IT" sz="2800" dirty="0"/>
              <a:t>con patologie tali da non potere essere seguiti adeguatamente in Assistenza Domiciliare Integrata (ADI) o nel caso in cui non possa essere organizzata.</a:t>
            </a:r>
          </a:p>
          <a:p>
            <a:pPr marL="1346200" indent="-1346200">
              <a:buFont typeface="Wingdings" panose="05000000000000000000" pitchFamily="2" charset="2"/>
              <a:buChar char="ü"/>
              <a:tabLst>
                <a:tab pos="0" algn="l"/>
                <a:tab pos="914400" algn="l"/>
                <a:tab pos="1346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sz="2800" dirty="0"/>
          </a:p>
          <a:p>
            <a:pPr marL="1346200" indent="-1346200">
              <a:buFont typeface="Wingdings" panose="05000000000000000000" pitchFamily="2" charset="2"/>
              <a:buChar char="Ø"/>
              <a:tabLst>
                <a:tab pos="0" algn="l"/>
                <a:tab pos="914400" algn="l"/>
                <a:tab pos="1346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sz="2800" dirty="0"/>
          </a:p>
          <a:p>
            <a:pPr marL="457200" indent="-457200">
              <a:buFont typeface="Wingdings" panose="05000000000000000000" pitchFamily="2" charset="2"/>
              <a:buChar char="§"/>
            </a:pPr>
            <a:endParaRPr lang="it-IT" sz="2800" dirty="0" smtClean="0"/>
          </a:p>
          <a:p>
            <a:pPr marL="457200" indent="-457200">
              <a:buFont typeface="Wingdings" panose="05000000000000000000" pitchFamily="2" charset="2"/>
              <a:buChar char="§"/>
            </a:pP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8752518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Funzioni di base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30163" y="620688"/>
            <a:ext cx="896505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534988">
              <a:buFont typeface="Wingdings" panose="05000000000000000000" pitchFamily="2" charset="2"/>
              <a:buChar char="§"/>
            </a:pPr>
            <a:r>
              <a:rPr lang="it-IT" sz="2800" dirty="0" smtClean="0"/>
              <a:t></a:t>
            </a:r>
            <a:r>
              <a:rPr lang="it-IT" sz="2800" b="1" dirty="0"/>
              <a:t>Assistenza farmaceutica: </a:t>
            </a:r>
            <a:r>
              <a:rPr lang="it-IT" sz="2800" dirty="0"/>
              <a:t>mediante la distribuzione</a:t>
            </a:r>
          </a:p>
          <a:p>
            <a:pPr marL="534988">
              <a:buNone/>
            </a:pPr>
            <a:r>
              <a:rPr lang="it-IT" sz="2800" dirty="0"/>
              <a:t>diretta di farmaci e dispositivi medici per l'utilizzo interno e per il territorio, nonché mediante l'espletamento di</a:t>
            </a:r>
          </a:p>
          <a:p>
            <a:pPr marL="534988">
              <a:buNone/>
            </a:pPr>
            <a:r>
              <a:rPr lang="it-IT" sz="2800" dirty="0"/>
              <a:t>altri compiti specificamente attribuiti. </a:t>
            </a:r>
            <a:endParaRPr lang="it-IT" sz="2800" dirty="0" smtClean="0"/>
          </a:p>
          <a:p>
            <a:pPr marL="457200" indent="-7938">
              <a:buFont typeface="Wingdings" panose="05000000000000000000" pitchFamily="2" charset="2"/>
              <a:buChar char="§"/>
              <a:tabLst>
                <a:tab pos="0" algn="l"/>
                <a:tab pos="85725" algn="l"/>
                <a:tab pos="9144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b="1" dirty="0"/>
              <a:t>Attività Fisica Adattata: </a:t>
            </a:r>
            <a:r>
              <a:rPr lang="it-IT" sz="2800" dirty="0" smtClean="0"/>
              <a:t>attivazione </a:t>
            </a:r>
            <a:r>
              <a:rPr lang="it-IT" sz="2800" dirty="0"/>
              <a:t>di programmi di attività motoria per la popolazione “fragile” da attuarsi </a:t>
            </a:r>
            <a:r>
              <a:rPr lang="it-IT" sz="2800" dirty="0" smtClean="0"/>
              <a:t>in gruppo </a:t>
            </a:r>
            <a:r>
              <a:rPr lang="it-IT" sz="2800" dirty="0"/>
              <a:t>ed erogati in forma ciclica, rivolti a soggetti con ridotta capacità </a:t>
            </a:r>
            <a:r>
              <a:rPr lang="it-IT" sz="2800" dirty="0" smtClean="0"/>
              <a:t>motoria</a:t>
            </a:r>
          </a:p>
          <a:p>
            <a:pPr marL="457200" indent="-7938">
              <a:buFont typeface="Wingdings" panose="05000000000000000000" pitchFamily="2" charset="2"/>
              <a:buChar char="§"/>
              <a:tabLst>
                <a:tab pos="0" algn="l"/>
                <a:tab pos="85725" algn="l"/>
                <a:tab pos="9144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dirty="0"/>
              <a:t>P</a:t>
            </a:r>
            <a:r>
              <a:rPr lang="it-IT" sz="2800" dirty="0" smtClean="0"/>
              <a:t>er tutte le funzioni non riportate bisogna consultare il P.S.R</a:t>
            </a:r>
            <a:r>
              <a:rPr lang="it-IT" sz="2800" dirty="0"/>
              <a:t>. 2010-2012, nella parte </a:t>
            </a:r>
            <a:r>
              <a:rPr lang="it-IT" sz="2800" dirty="0" smtClean="0"/>
              <a:t>III.3d.</a:t>
            </a:r>
            <a:endParaRPr lang="it-IT" sz="2800" dirty="0"/>
          </a:p>
          <a:p>
            <a:pPr>
              <a:buNone/>
            </a:pP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37083960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Funzioni di base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107504" y="836712"/>
            <a:ext cx="896505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457200" indent="-457200">
              <a:buFont typeface="Wingdings" panose="05000000000000000000" pitchFamily="2" charset="2"/>
              <a:buChar char="q"/>
            </a:pPr>
            <a:r>
              <a:rPr lang="it-IT" sz="2800" dirty="0" smtClean="0"/>
              <a:t></a:t>
            </a:r>
            <a:r>
              <a:rPr lang="it-IT" sz="2800" b="1" dirty="0"/>
              <a:t>Area Gestionale e </a:t>
            </a:r>
            <a:r>
              <a:rPr lang="it-IT" sz="2800" b="1" dirty="0" smtClean="0"/>
              <a:t>funzionale: </a:t>
            </a:r>
            <a:r>
              <a:rPr lang="it-IT" sz="2800" dirty="0"/>
              <a:t>può comprendere, a seconda delle dimensioni della Casa della Salute, gli uffici amministrativi, la </a:t>
            </a:r>
            <a:r>
              <a:rPr lang="it-IT" sz="2800" dirty="0" smtClean="0"/>
              <a:t>zona degli </a:t>
            </a:r>
            <a:r>
              <a:rPr lang="it-IT" sz="2800" dirty="0"/>
              <a:t>spogliatoi ed eventualmente sale riunioni dedicate ed altri spazi, tra cui sedi di associazioni di volontariato</a:t>
            </a:r>
            <a:r>
              <a:rPr lang="it-IT" sz="2800" dirty="0" smtClean="0"/>
              <a:t>.</a:t>
            </a:r>
          </a:p>
          <a:p>
            <a:pPr marL="715963" indent="-7938">
              <a:buFont typeface="Wingdings" panose="05000000000000000000" pitchFamily="2" charset="2"/>
              <a:buChar char="§"/>
              <a:tabLst>
                <a:tab pos="0" algn="l"/>
                <a:tab pos="80168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dirty="0"/>
              <a:t>gli uffici </a:t>
            </a:r>
            <a:r>
              <a:rPr lang="it-IT" sz="2800" dirty="0" smtClean="0"/>
              <a:t>amministrativi</a:t>
            </a:r>
          </a:p>
          <a:p>
            <a:pPr marL="715963" indent="-7938">
              <a:buFont typeface="Wingdings" panose="05000000000000000000" pitchFamily="2" charset="2"/>
              <a:buChar char="§"/>
              <a:tabLst>
                <a:tab pos="0" algn="l"/>
                <a:tab pos="801688"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it-IT" sz="2800" dirty="0" smtClean="0"/>
              <a:t>la zona degli </a:t>
            </a:r>
            <a:r>
              <a:rPr lang="it-IT" sz="2800" dirty="0"/>
              <a:t>spogliatoi ed eventualmente sale riunioni dedicate ed altri spazi, tra cui sedi di associazioni di volontariato.</a:t>
            </a:r>
          </a:p>
          <a:p>
            <a:endParaRPr lang="it-IT" sz="2800" dirty="0"/>
          </a:p>
          <a:p>
            <a:pPr marL="1346200" indent="-1346200">
              <a:buFont typeface="Wingdings" panose="05000000000000000000" pitchFamily="2" charset="2"/>
              <a:buChar char="Ø"/>
              <a:tabLst>
                <a:tab pos="0" algn="l"/>
                <a:tab pos="914400" algn="l"/>
                <a:tab pos="1346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sz="2800" dirty="0"/>
          </a:p>
          <a:p>
            <a:pPr marL="457200" indent="-457200">
              <a:buFont typeface="Wingdings" panose="05000000000000000000" pitchFamily="2" charset="2"/>
              <a:buChar char="§"/>
            </a:pPr>
            <a:endParaRPr lang="it-IT" sz="2800" dirty="0" smtClean="0"/>
          </a:p>
          <a:p>
            <a:pPr marL="457200" indent="-457200">
              <a:buFont typeface="Wingdings" panose="05000000000000000000" pitchFamily="2" charset="2"/>
              <a:buChar char="§"/>
            </a:pP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29497656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Aspetti strutturali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107504" y="692696"/>
            <a:ext cx="896505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200" dirty="0" smtClean="0"/>
              <a:t> </a:t>
            </a:r>
            <a:r>
              <a:rPr lang="it-IT" sz="2200" dirty="0"/>
              <a:t>La </a:t>
            </a:r>
            <a:r>
              <a:rPr lang="it-IT" sz="2200" b="1" dirty="0"/>
              <a:t>sede è unica</a:t>
            </a:r>
            <a:r>
              <a:rPr lang="it-IT" sz="2200" dirty="0"/>
              <a:t>, potranno essere utilizzate le strutture sanitarie fin da oggi disponibili per riconversione di strutture </a:t>
            </a:r>
            <a:r>
              <a:rPr lang="it-IT" sz="2200" dirty="0" smtClean="0"/>
              <a:t>esistenti.</a:t>
            </a:r>
            <a:endParaRPr lang="it-IT" sz="2200" dirty="0"/>
          </a:p>
          <a:p>
            <a:pPr>
              <a:buNone/>
            </a:pPr>
            <a:r>
              <a:rPr lang="it-IT" sz="2200" dirty="0" smtClean="0"/>
              <a:t>Nelle </a:t>
            </a:r>
            <a:r>
              <a:rPr lang="it-IT" sz="2200" dirty="0"/>
              <a:t>strutture lavorano in équipe:</a:t>
            </a:r>
          </a:p>
          <a:p>
            <a:r>
              <a:rPr lang="it-IT" sz="2200" dirty="0"/>
              <a:t> medici di Medicina Generale (MMG) e Pediatri di Libera Scelta (PLS);</a:t>
            </a:r>
          </a:p>
          <a:p>
            <a:r>
              <a:rPr lang="it-IT" sz="2200" dirty="0"/>
              <a:t> medici di continuità </a:t>
            </a:r>
            <a:r>
              <a:rPr lang="it-IT" sz="2200" dirty="0" smtClean="0"/>
              <a:t>assistenziale;</a:t>
            </a:r>
            <a:endParaRPr lang="it-IT" sz="2200" dirty="0"/>
          </a:p>
          <a:p>
            <a:r>
              <a:rPr lang="it-IT" sz="2200" dirty="0"/>
              <a:t> medici della medicina dei servizi;</a:t>
            </a:r>
          </a:p>
          <a:p>
            <a:r>
              <a:rPr lang="it-IT" sz="2200" dirty="0"/>
              <a:t> dirigenti medici - organizzazione dei servizi sanitari territoriali;</a:t>
            </a:r>
          </a:p>
          <a:p>
            <a:r>
              <a:rPr lang="it-IT" sz="2200" dirty="0"/>
              <a:t> specialisti di aziende sanitarie (convenzionati interni o dipendenti ospedalieri), in relazione a </a:t>
            </a:r>
            <a:r>
              <a:rPr lang="it-IT" sz="2200" dirty="0" smtClean="0"/>
              <a:t>percorsi concordati</a:t>
            </a:r>
            <a:r>
              <a:rPr lang="it-IT" sz="2200" dirty="0"/>
              <a:t>, delle aree individuate;</a:t>
            </a:r>
          </a:p>
          <a:p>
            <a:r>
              <a:rPr lang="it-IT" sz="2200" dirty="0"/>
              <a:t> assistenti sociali (in relazione funzionale con gli enti gestori dei servizi socio-assistenziali);</a:t>
            </a:r>
          </a:p>
          <a:p>
            <a:r>
              <a:rPr lang="it-IT" sz="2200" dirty="0"/>
              <a:t> infermieri, tecnici sanitari, operatori socio sanitari;</a:t>
            </a:r>
          </a:p>
          <a:p>
            <a:r>
              <a:rPr lang="it-IT" sz="2200" dirty="0"/>
              <a:t> personale amministrativo;</a:t>
            </a:r>
          </a:p>
          <a:p>
            <a:r>
              <a:rPr lang="it-IT" sz="2200" dirty="0"/>
              <a:t> personale tecnico non sanitario (autisti, centralinisti, portieri</a:t>
            </a:r>
            <a:r>
              <a:rPr lang="it-IT" sz="2200" dirty="0" smtClean="0"/>
              <a:t>…).</a:t>
            </a:r>
            <a:endParaRPr lang="it-IT" sz="2200" dirty="0"/>
          </a:p>
          <a:p>
            <a:endParaRPr lang="it-IT" sz="2800" dirty="0"/>
          </a:p>
          <a:p>
            <a:pPr marL="1346200" indent="-1346200">
              <a:buFont typeface="Wingdings" panose="05000000000000000000" pitchFamily="2" charset="2"/>
              <a:buChar char="Ø"/>
              <a:tabLst>
                <a:tab pos="0" algn="l"/>
                <a:tab pos="914400" algn="l"/>
                <a:tab pos="1346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sz="2800" dirty="0"/>
          </a:p>
          <a:p>
            <a:pPr marL="457200" indent="-457200">
              <a:buFont typeface="Wingdings" panose="05000000000000000000" pitchFamily="2" charset="2"/>
              <a:buChar char="§"/>
            </a:pPr>
            <a:endParaRPr lang="it-IT" sz="2800" dirty="0" smtClean="0"/>
          </a:p>
          <a:p>
            <a:pPr marL="457200" indent="-457200">
              <a:buFont typeface="Wingdings" panose="05000000000000000000" pitchFamily="2" charset="2"/>
              <a:buChar char="§"/>
            </a:pP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9654487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Quadro normativo di riferimento</a:t>
            </a:r>
            <a:endParaRPr lang="it-IT" altLang="it-IT" sz="1600" b="1" dirty="0">
              <a:latin typeface="Verdana" pitchFamily="32" charset="0"/>
              <a:cs typeface="Arial" charset="0"/>
            </a:endParaRPr>
          </a:p>
        </p:txBody>
      </p:sp>
      <p:grpSp>
        <p:nvGrpSpPr>
          <p:cNvPr id="4099" name="Group 2"/>
          <p:cNvGrpSpPr>
            <a:grpSpLocks/>
          </p:cNvGrpSpPr>
          <p:nvPr/>
        </p:nvGrpSpPr>
        <p:grpSpPr bwMode="auto">
          <a:xfrm>
            <a:off x="-30163" y="-30163"/>
            <a:ext cx="838201" cy="1123951"/>
            <a:chOff x="-19" y="-19"/>
            <a:chExt cx="528" cy="708"/>
          </a:xfrm>
        </p:grpSpPr>
        <p:pic>
          <p:nvPicPr>
            <p:cNvPr id="4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4100" name="Line 5"/>
          <p:cNvSpPr>
            <a:spLocks noChangeShapeType="1"/>
          </p:cNvSpPr>
          <p:nvPr/>
        </p:nvSpPr>
        <p:spPr bwMode="auto">
          <a:xfrm>
            <a:off x="1928813" y="357188"/>
            <a:ext cx="5572125"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4101" name="Group 6"/>
          <p:cNvGrpSpPr>
            <a:grpSpLocks/>
          </p:cNvGrpSpPr>
          <p:nvPr/>
        </p:nvGrpSpPr>
        <p:grpSpPr bwMode="auto">
          <a:xfrm>
            <a:off x="8326438" y="5754688"/>
            <a:ext cx="838200" cy="1123950"/>
            <a:chOff x="5245" y="3625"/>
            <a:chExt cx="528" cy="708"/>
          </a:xfrm>
        </p:grpSpPr>
        <p:pic>
          <p:nvPicPr>
            <p:cNvPr id="410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4103" name="Rectangle 10"/>
          <p:cNvSpPr>
            <a:spLocks noChangeArrowheads="1"/>
          </p:cNvSpPr>
          <p:nvPr/>
        </p:nvSpPr>
        <p:spPr bwMode="auto">
          <a:xfrm>
            <a:off x="379650" y="620688"/>
            <a:ext cx="8118716" cy="674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r>
              <a:rPr lang="it-IT" sz="2400" dirty="0" smtClean="0"/>
              <a:t> Il </a:t>
            </a:r>
            <a:r>
              <a:rPr lang="it-IT" sz="2400" b="1" dirty="0" smtClean="0"/>
              <a:t>DPCM del 23 febbraio 2002</a:t>
            </a:r>
            <a:r>
              <a:rPr lang="it-IT" sz="2400" dirty="0" smtClean="0"/>
              <a:t>, definisce i LEA – Livelli essenziali di assistenza – che comprendono le prestazioni e i servizi che il Servizio sanitario nazionale è tenuto a fornire a tutti i cittadini, gratuitamente o su pagamento di una quota di partecipazione (ticket). Le cure primarie si collocano nel II LEA ovvero a livello di Distretto. </a:t>
            </a:r>
          </a:p>
          <a:p>
            <a:r>
              <a:rPr lang="it-IT" sz="2400" dirty="0" smtClean="0"/>
              <a:t> </a:t>
            </a:r>
            <a:r>
              <a:rPr lang="it-IT" sz="2400" b="1" dirty="0" smtClean="0"/>
              <a:t>Legge </a:t>
            </a:r>
            <a:r>
              <a:rPr lang="it-IT" sz="2400" b="1" dirty="0"/>
              <a:t>8 novembre 2012, n. </a:t>
            </a:r>
            <a:r>
              <a:rPr lang="it-IT" sz="2400" b="1" dirty="0" smtClean="0"/>
              <a:t>189 </a:t>
            </a:r>
            <a:r>
              <a:rPr lang="it-IT" sz="2400" dirty="0" smtClean="0"/>
              <a:t>tutela della salute, </a:t>
            </a:r>
            <a:r>
              <a:rPr lang="it-IT" sz="2400" dirty="0"/>
              <a:t>riorganizzazione delle attività territoriali </a:t>
            </a:r>
            <a:endParaRPr lang="it-IT" sz="2400" dirty="0" smtClean="0"/>
          </a:p>
          <a:p>
            <a:r>
              <a:rPr lang="it-IT" sz="2400" dirty="0" smtClean="0"/>
              <a:t> </a:t>
            </a:r>
            <a:r>
              <a:rPr lang="it-IT" sz="2400" b="1" dirty="0" smtClean="0"/>
              <a:t>Decreto </a:t>
            </a:r>
            <a:r>
              <a:rPr lang="it-IT" sz="2400" b="1" dirty="0"/>
              <a:t>del Commissario ad Acta </a:t>
            </a:r>
            <a:r>
              <a:rPr lang="it-IT" sz="2400" b="1" dirty="0" smtClean="0"/>
              <a:t>del 4 </a:t>
            </a:r>
            <a:r>
              <a:rPr lang="it-IT" sz="2400" b="1" dirty="0"/>
              <a:t>ottobre 2013</a:t>
            </a:r>
            <a:r>
              <a:rPr lang="it-IT" sz="2400" dirty="0"/>
              <a:t>, n. </a:t>
            </a:r>
            <a:r>
              <a:rPr lang="it-IT" sz="2400" dirty="0" smtClean="0"/>
              <a:t>U00428</a:t>
            </a:r>
          </a:p>
          <a:p>
            <a:r>
              <a:rPr lang="it-IT" sz="2400" dirty="0" smtClean="0"/>
              <a:t> </a:t>
            </a:r>
            <a:r>
              <a:rPr lang="it-IT" sz="2400" b="1" dirty="0" smtClean="0"/>
              <a:t>Decreto </a:t>
            </a:r>
            <a:r>
              <a:rPr lang="it-IT" sz="2400" b="1" dirty="0"/>
              <a:t>del Commissario ad acta del 30 gennaio </a:t>
            </a:r>
            <a:r>
              <a:rPr lang="it-IT" sz="2400" b="1" dirty="0" smtClean="0"/>
              <a:t>2014 </a:t>
            </a:r>
            <a:r>
              <a:rPr lang="it-IT" sz="2400" dirty="0" smtClean="0"/>
              <a:t>n</a:t>
            </a:r>
            <a:r>
              <a:rPr lang="it-IT" sz="2400" dirty="0"/>
              <a:t>. U00023/14 </a:t>
            </a:r>
            <a:endParaRPr lang="it-IT" sz="2400" dirty="0" smtClean="0"/>
          </a:p>
          <a:p>
            <a:r>
              <a:rPr lang="it-IT" sz="2400" b="1" dirty="0" smtClean="0"/>
              <a:t>Decreto </a:t>
            </a:r>
            <a:r>
              <a:rPr lang="it-IT" sz="2400" b="1" dirty="0"/>
              <a:t>del Commissario ad Acta </a:t>
            </a:r>
            <a:r>
              <a:rPr lang="it-IT" sz="2400" b="1" dirty="0" smtClean="0"/>
              <a:t>del </a:t>
            </a:r>
            <a:r>
              <a:rPr lang="it-IT" sz="2400" b="1" dirty="0"/>
              <a:t>14 febbraio 2014 </a:t>
            </a:r>
            <a:r>
              <a:rPr lang="it-IT" sz="2400" b="1" dirty="0" smtClean="0"/>
              <a:t> </a:t>
            </a:r>
            <a:r>
              <a:rPr lang="it-IT" sz="2400" dirty="0"/>
              <a:t>n. U000040 </a:t>
            </a:r>
          </a:p>
          <a:p>
            <a:endParaRPr lang="it-IT" sz="2800" dirty="0"/>
          </a:p>
          <a:p>
            <a:endParaRPr lang="it-IT" sz="2800" dirty="0"/>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I raccordi funzionali della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683569" y="692696"/>
            <a:ext cx="828092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800" dirty="0" smtClean="0"/>
              <a:t>In </a:t>
            </a:r>
            <a:r>
              <a:rPr lang="it-IT" sz="2800" dirty="0"/>
              <a:t>base agli obiettivi ed alle funzioni proprie della Casa della Salute è necessario prevedere percorsi integrati </a:t>
            </a:r>
            <a:r>
              <a:rPr lang="it-IT" sz="2800" dirty="0" smtClean="0"/>
              <a:t>che mettano </a:t>
            </a:r>
            <a:r>
              <a:rPr lang="it-IT" sz="2800" dirty="0"/>
              <a:t>in rete la struttura con:</a:t>
            </a:r>
          </a:p>
          <a:p>
            <a:pPr>
              <a:buNone/>
            </a:pPr>
            <a:r>
              <a:rPr lang="it-IT" sz="2800" dirty="0"/>
              <a:t>1. le Aziende e/o i Presidi </a:t>
            </a:r>
            <a:r>
              <a:rPr lang="it-IT" sz="2800" dirty="0" smtClean="0"/>
              <a:t>Ospedalieri;</a:t>
            </a:r>
            <a:endParaRPr lang="it-IT" sz="2800" dirty="0"/>
          </a:p>
          <a:p>
            <a:pPr>
              <a:buNone/>
            </a:pPr>
            <a:r>
              <a:rPr lang="it-IT" sz="2800" dirty="0"/>
              <a:t>2. i medici di medicina generale non operanti nelle case della salute ma comunque </a:t>
            </a:r>
            <a:r>
              <a:rPr lang="it-IT" sz="2800" dirty="0" smtClean="0"/>
              <a:t>associati;</a:t>
            </a:r>
            <a:endParaRPr lang="it-IT" sz="2800" dirty="0"/>
          </a:p>
          <a:p>
            <a:pPr>
              <a:buNone/>
            </a:pPr>
            <a:r>
              <a:rPr lang="it-IT" sz="2800" dirty="0"/>
              <a:t>3. i Servizi di Assistenza Domiciliare, ove non </a:t>
            </a:r>
            <a:r>
              <a:rPr lang="it-IT" sz="2800" dirty="0" smtClean="0"/>
              <a:t>presenti;</a:t>
            </a:r>
            <a:endParaRPr lang="it-IT" sz="2800" dirty="0"/>
          </a:p>
          <a:p>
            <a:pPr>
              <a:buNone/>
            </a:pPr>
            <a:r>
              <a:rPr lang="it-IT" sz="2800" dirty="0"/>
              <a:t>4. i Servizi Aziendali (farmaceutico, assistenza protesica, medicina legale, SERT, consultori ecc</a:t>
            </a:r>
            <a:r>
              <a:rPr lang="it-IT" sz="2800" dirty="0" smtClean="0"/>
              <a:t>.);</a:t>
            </a:r>
            <a:endParaRPr lang="it-IT" sz="2800" dirty="0"/>
          </a:p>
          <a:p>
            <a:pPr>
              <a:buNone/>
            </a:pPr>
            <a:r>
              <a:rPr lang="it-IT" sz="2800" dirty="0"/>
              <a:t>5. le Strutture Residenziali (RSA, </a:t>
            </a:r>
            <a:r>
              <a:rPr lang="it-IT" sz="2800" dirty="0" err="1"/>
              <a:t>Hospice</a:t>
            </a:r>
            <a:r>
              <a:rPr lang="it-IT" sz="2800" dirty="0" smtClean="0"/>
              <a:t>);</a:t>
            </a:r>
            <a:endParaRPr lang="it-IT" sz="2800" dirty="0"/>
          </a:p>
          <a:p>
            <a:pPr>
              <a:buNone/>
            </a:pPr>
            <a:r>
              <a:rPr lang="it-IT" sz="2800" dirty="0"/>
              <a:t>6. l’Ente </a:t>
            </a:r>
            <a:r>
              <a:rPr lang="it-IT" sz="2800" dirty="0" smtClean="0"/>
              <a:t>Locale.</a:t>
            </a:r>
            <a:endParaRPr lang="it-IT" sz="2800" dirty="0"/>
          </a:p>
          <a:p>
            <a:pPr marL="1346200" indent="-1346200">
              <a:buFont typeface="Wingdings" panose="05000000000000000000" pitchFamily="2" charset="2"/>
              <a:buChar char="Ø"/>
              <a:tabLst>
                <a:tab pos="0" algn="l"/>
                <a:tab pos="914400" algn="l"/>
                <a:tab pos="1346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sz="2800" dirty="0"/>
          </a:p>
          <a:p>
            <a:pPr marL="457200" indent="-457200">
              <a:buFont typeface="Wingdings" panose="05000000000000000000" pitchFamily="2" charset="2"/>
              <a:buChar char="§"/>
            </a:pPr>
            <a:endParaRPr lang="it-IT" sz="2800" dirty="0" smtClean="0"/>
          </a:p>
          <a:p>
            <a:pPr marL="457200" indent="-457200">
              <a:buFont typeface="Wingdings" panose="05000000000000000000" pitchFamily="2" charset="2"/>
              <a:buChar char="§"/>
            </a:pP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495326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I rapporti con la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53751" y="692696"/>
            <a:ext cx="896505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457200" indent="-457200">
              <a:buFont typeface="Wingdings" panose="05000000000000000000" pitchFamily="2" charset="2"/>
              <a:buChar char="q"/>
            </a:pPr>
            <a:r>
              <a:rPr lang="it-IT" sz="2800" dirty="0"/>
              <a:t> </a:t>
            </a:r>
            <a:r>
              <a:rPr lang="it-IT" sz="2800" b="1" dirty="0"/>
              <a:t>Rapporti con gli ospedali di riferimento ed i servizi aziendali: </a:t>
            </a:r>
            <a:r>
              <a:rPr lang="it-IT" sz="2800" dirty="0"/>
              <a:t>uno degli aspetti fondamentali </a:t>
            </a:r>
            <a:r>
              <a:rPr lang="it-IT" sz="2800" dirty="0" smtClean="0"/>
              <a:t>è rappresentato </a:t>
            </a:r>
            <a:r>
              <a:rPr lang="it-IT" sz="2800" dirty="0"/>
              <a:t>dalla istituzione di gruppi intersettoriali multidisciplinari per la condivisione di </a:t>
            </a:r>
            <a:r>
              <a:rPr lang="it-IT" sz="2800" dirty="0" smtClean="0"/>
              <a:t>percorsi clinico </a:t>
            </a:r>
            <a:r>
              <a:rPr lang="it-IT" sz="2800" dirty="0"/>
              <a:t>assistenziali tra l’ospedale ed il territorio con riferimento alle patologie croniche. I gruppi di </a:t>
            </a:r>
            <a:r>
              <a:rPr lang="it-IT" sz="2800" dirty="0" smtClean="0"/>
              <a:t>lavoro sono </a:t>
            </a:r>
            <a:r>
              <a:rPr lang="it-IT" sz="2800" dirty="0"/>
              <a:t>istituiti con delibera del direttore generale e sono orientati in una prima fase alla definizione </a:t>
            </a:r>
            <a:r>
              <a:rPr lang="it-IT" sz="2800" dirty="0" smtClean="0"/>
              <a:t>dei percorsi </a:t>
            </a:r>
            <a:r>
              <a:rPr lang="it-IT" sz="2800" dirty="0"/>
              <a:t>per la BPCO, diabete, scompenso cardiaco e ipertensione. </a:t>
            </a:r>
            <a:r>
              <a:rPr lang="it-IT" sz="2800" dirty="0" smtClean="0"/>
              <a:t>Gli </a:t>
            </a:r>
            <a:r>
              <a:rPr lang="it-IT" sz="2800" dirty="0"/>
              <a:t>incontri (audit tra i medici di medicina generale e i medici ospedalieri) dovranno essere regolarmente tenuti e registrati (verbali). In questa fase potrà essere organizzato un supporto informatico per la condivisione dei dati e delle informazioni</a:t>
            </a:r>
            <a:r>
              <a:rPr lang="it-IT" sz="2800" dirty="0" smtClean="0"/>
              <a:t>.</a:t>
            </a:r>
            <a:endParaRPr lang="it-IT" sz="2800" dirty="0"/>
          </a:p>
          <a:p>
            <a:pPr marL="457200" indent="-457200">
              <a:buFont typeface="Wingdings" panose="05000000000000000000" pitchFamily="2" charset="2"/>
              <a:buChar char="§"/>
            </a:pPr>
            <a:endParaRPr lang="it-IT" sz="2800" dirty="0" smtClean="0"/>
          </a:p>
          <a:p>
            <a:pPr marL="457200" indent="-457200">
              <a:buFont typeface="Wingdings" panose="05000000000000000000" pitchFamily="2" charset="2"/>
              <a:buChar char="§"/>
            </a:pP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6180375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I rapporti con la casa della </a:t>
            </a:r>
            <a:r>
              <a:rPr lang="it-IT" altLang="it-IT" sz="1800" b="1" dirty="0" smtClean="0">
                <a:latin typeface="Verdana" pitchFamily="32" charset="0"/>
                <a:cs typeface="Arial" charset="0"/>
              </a:rPr>
              <a:t>salute Zingaretti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3" name="Text Box 13"/>
          <p:cNvSpPr txBox="1">
            <a:spLocks noChangeArrowheads="1"/>
          </p:cNvSpPr>
          <p:nvPr/>
        </p:nvSpPr>
        <p:spPr bwMode="auto">
          <a:xfrm>
            <a:off x="288875" y="473869"/>
            <a:ext cx="8494812" cy="618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457200" indent="-457200">
              <a:buFont typeface="Wingdings" panose="05000000000000000000" pitchFamily="2" charset="2"/>
              <a:buChar char="q"/>
            </a:pPr>
            <a:r>
              <a:rPr lang="it-IT" sz="2800" dirty="0"/>
              <a:t> </a:t>
            </a:r>
            <a:r>
              <a:rPr lang="it-IT" sz="2800" dirty="0" smtClean="0"/>
              <a:t></a:t>
            </a:r>
            <a:r>
              <a:rPr lang="it-IT" sz="2800" b="1" dirty="0" smtClean="0"/>
              <a:t>Rapporti </a:t>
            </a:r>
            <a:r>
              <a:rPr lang="it-IT" sz="2800" b="1" dirty="0"/>
              <a:t>con i nuclei dei medici di medicina generale </a:t>
            </a:r>
            <a:r>
              <a:rPr lang="it-IT" sz="2800" dirty="0"/>
              <a:t>non aderenti alle iniziative delle case della salute ma comunque associati, anche attraverso la condivisione dei database clinici dei pazienti.</a:t>
            </a:r>
          </a:p>
          <a:p>
            <a:pPr marL="457200" indent="-457200">
              <a:buFont typeface="Wingdings" panose="05000000000000000000" pitchFamily="2" charset="2"/>
              <a:buChar char="q"/>
            </a:pPr>
            <a:r>
              <a:rPr lang="it-IT" sz="2800" dirty="0" smtClean="0"/>
              <a:t></a:t>
            </a:r>
            <a:r>
              <a:rPr lang="it-IT" sz="2800" b="1" dirty="0" smtClean="0"/>
              <a:t>Rapporti </a:t>
            </a:r>
            <a:r>
              <a:rPr lang="it-IT" sz="2800" b="1" dirty="0"/>
              <a:t>con Case di cura private, laboratori analisi, Case di riposo, RSA, </a:t>
            </a:r>
            <a:r>
              <a:rPr lang="it-IT" sz="2800" b="1" dirty="0" err="1"/>
              <a:t>hospice</a:t>
            </a:r>
            <a:r>
              <a:rPr lang="it-IT" sz="2800" b="1" dirty="0"/>
              <a:t>: </a:t>
            </a:r>
            <a:r>
              <a:rPr lang="it-IT" sz="2800" dirty="0"/>
              <a:t>sono </a:t>
            </a:r>
            <a:r>
              <a:rPr lang="it-IT" sz="2800" dirty="0" smtClean="0"/>
              <a:t>previsti protocolli </a:t>
            </a:r>
            <a:r>
              <a:rPr lang="it-IT" sz="2800" dirty="0"/>
              <a:t>operativi per garantire l’effettuazione di prestazioni non garantite dalla struttura</a:t>
            </a:r>
            <a:r>
              <a:rPr lang="it-IT" sz="2800" dirty="0" smtClean="0"/>
              <a:t>.</a:t>
            </a:r>
          </a:p>
          <a:p>
            <a:pPr marL="457200" indent="-457200">
              <a:buFont typeface="Wingdings" panose="05000000000000000000" pitchFamily="2" charset="2"/>
              <a:buChar char="q"/>
            </a:pPr>
            <a:r>
              <a:rPr lang="it-IT" sz="2800" b="1" dirty="0"/>
              <a:t>Rapporti con Dipartimento Salute Mentale e Dipartimento Previdenza</a:t>
            </a:r>
          </a:p>
          <a:p>
            <a:pPr marL="457200" indent="-457200">
              <a:buFont typeface="Wingdings" panose="05000000000000000000" pitchFamily="2" charset="2"/>
              <a:buChar char="q"/>
            </a:pPr>
            <a:r>
              <a:rPr lang="it-IT" sz="2800" dirty="0" smtClean="0"/>
              <a:t></a:t>
            </a:r>
            <a:r>
              <a:rPr lang="it-IT" sz="2800" b="1" dirty="0" smtClean="0"/>
              <a:t>Rapporti </a:t>
            </a:r>
            <a:r>
              <a:rPr lang="it-IT" sz="2800" b="1" dirty="0"/>
              <a:t>con i Comuni di afferenza al distretto per protocolli operativi per la gestione del PUA</a:t>
            </a:r>
          </a:p>
          <a:p>
            <a:pPr marL="457200" indent="-457200">
              <a:buFont typeface="Wingdings" panose="05000000000000000000" pitchFamily="2" charset="2"/>
              <a:buChar char="q"/>
            </a:pPr>
            <a:r>
              <a:rPr lang="it-IT" sz="2800" dirty="0" smtClean="0"/>
              <a:t></a:t>
            </a:r>
            <a:r>
              <a:rPr lang="it-IT" sz="2800" b="1" dirty="0" smtClean="0"/>
              <a:t>Rapporti </a:t>
            </a:r>
            <a:r>
              <a:rPr lang="it-IT" sz="2800" b="1" dirty="0"/>
              <a:t>con il volontariato e le associazioni dei cittadini</a:t>
            </a:r>
          </a:p>
          <a:p>
            <a:pPr marL="457200" indent="-457200">
              <a:buFont typeface="Wingdings" panose="05000000000000000000" pitchFamily="2" charset="2"/>
              <a:buChar char="q"/>
            </a:pPr>
            <a:endParaRPr lang="it-IT" sz="2800" dirty="0"/>
          </a:p>
          <a:p>
            <a:pPr marL="1346200" indent="-1346200">
              <a:buFont typeface="Wingdings" panose="05000000000000000000" pitchFamily="2" charset="2"/>
              <a:buChar char="Ø"/>
              <a:tabLst>
                <a:tab pos="0" algn="l"/>
                <a:tab pos="914400" algn="l"/>
                <a:tab pos="13462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it-IT" sz="2800" dirty="0"/>
          </a:p>
          <a:p>
            <a:pPr marL="457200" indent="-457200">
              <a:buFont typeface="Wingdings" panose="05000000000000000000" pitchFamily="2" charset="2"/>
              <a:buChar char="§"/>
            </a:pPr>
            <a:endParaRPr lang="it-IT" sz="2800" dirty="0" smtClean="0"/>
          </a:p>
          <a:p>
            <a:pPr marL="457200" indent="-457200">
              <a:buFont typeface="Wingdings" panose="05000000000000000000" pitchFamily="2" charset="2"/>
              <a:buChar char="§"/>
            </a:pPr>
            <a:endParaRPr lang="it-IT" sz="2800" dirty="0"/>
          </a:p>
          <a:p>
            <a:endParaRPr lang="it-IT" sz="2800" dirty="0" smtClean="0"/>
          </a:p>
          <a:p>
            <a:pPr>
              <a:buNone/>
            </a:pPr>
            <a:endParaRPr lang="it-IT" sz="2800" dirty="0" smtClean="0"/>
          </a:p>
          <a:p>
            <a:pPr>
              <a:buNone/>
            </a:pPr>
            <a:r>
              <a:rPr lang="it-IT" sz="2400" dirty="0"/>
              <a:t/>
            </a:r>
            <a:br>
              <a:rPr lang="it-IT" sz="2400" dirty="0"/>
            </a:br>
            <a:endParaRPr lang="it-IT" altLang="it-IT" sz="2400" dirty="0">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20100212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Conclusioni dei cittadini</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14312" y="546197"/>
            <a:ext cx="8858251" cy="601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marL="457200" indent="-457200">
              <a:buAutoNum type="arabicParenR"/>
            </a:pPr>
            <a:r>
              <a:rPr lang="it-IT" sz="2400" b="1" dirty="0" smtClean="0"/>
              <a:t>Ruolo </a:t>
            </a:r>
            <a:r>
              <a:rPr lang="it-IT" sz="2400" b="1" dirty="0"/>
              <a:t>della prevenzione nella casa della salute in particolare: alimentazione, promozione dell'attività fisica e vaccinazioni; </a:t>
            </a:r>
            <a:endParaRPr lang="it-IT" sz="2400" b="1" dirty="0" smtClean="0"/>
          </a:p>
          <a:p>
            <a:pPr>
              <a:buNone/>
            </a:pPr>
            <a:r>
              <a:rPr lang="it-IT" sz="2400" dirty="0" smtClean="0"/>
              <a:t> </a:t>
            </a:r>
            <a:r>
              <a:rPr lang="it-IT" sz="2400" dirty="0"/>
              <a:t>si potrebbe cogliere l'occasione per stimolare l'integrazione della formazione del personale sanitario, introducendo nell'insegnamento sia materie come le discipline legate all'alimentazione (riferimento al principio ippocratico del cibo come medicina) e all'igiene per una sanità fortemente orientata alla prevenzione, sia la formazione sul rapporto medico-paziente, il quale dovrebbe essere mirato a mettere in piedi quell'alleanza terapeutica che raramente siamo abituati a vedere nei rapporti con il personale sanitario e che, invece, è fonte di buona sanità e riduzione di costi (una visita approfondita permette di risparmiare sugli esami diagnostici, ad esempio). </a:t>
            </a:r>
            <a:r>
              <a:rPr lang="it-IT" sz="2400" dirty="0"/>
              <a:t>L</a:t>
            </a:r>
            <a:r>
              <a:rPr lang="it-IT" sz="2400" dirty="0" smtClean="0"/>
              <a:t>a </a:t>
            </a:r>
            <a:r>
              <a:rPr lang="it-IT" sz="2400" dirty="0"/>
              <a:t>carenza di un piano di studi di una facoltà di medicina (se si nota quanta formazione riceve un medico a proposito dell'alimentazione e della comunicazione: zero) sembra piuttosto grave. </a:t>
            </a: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Conclusioni dei cittadini</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14312" y="546197"/>
            <a:ext cx="8858251" cy="480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400" dirty="0" smtClean="0"/>
              <a:t>2</a:t>
            </a:r>
            <a:r>
              <a:rPr lang="it-IT" sz="2400" dirty="0"/>
              <a:t>) </a:t>
            </a:r>
            <a:r>
              <a:rPr lang="it-IT" sz="2400" b="1" dirty="0"/>
              <a:t>Il modello casa della salute come modello ad intensità di cura</a:t>
            </a:r>
            <a:r>
              <a:rPr lang="it-IT" sz="2400" dirty="0"/>
              <a:t>: particolarmente critico perché comporta un aumento della privatizzazione del sistema sanitario territoriale, in quanto all'interno della casa della salute lavoreranno liberi professionisti (MMG e specialisti non convenzionati) e non dipendenti pubblici. Inoltre negli ospedali ad alta intensità di cura in strutture monoblocchi (su esempio della Toscana) confluiranno i pazienti senza rispettare la distinzione di sesso e della diversa tipologia della malattia o intervento e dopo 4-5 giorni i pazienti vengono dismessi al territorio senza alcuna protezione e cura letteralmente abbandonati. Si suggerisce di tornare alla legge n. 833 del 23 dicembre 1978 istitutiva del Servizio Sanitario Nazionale. </a:t>
            </a:r>
            <a:br>
              <a:rPr lang="it-IT" sz="2400" dirty="0"/>
            </a:b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486620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Conclusioni dei cittadini</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14312" y="546197"/>
            <a:ext cx="8858251" cy="591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400" dirty="0" smtClean="0"/>
              <a:t>3</a:t>
            </a:r>
            <a:r>
              <a:rPr lang="it-IT" sz="2400" dirty="0"/>
              <a:t>) </a:t>
            </a:r>
            <a:r>
              <a:rPr lang="it-IT" sz="2400" b="1" dirty="0"/>
              <a:t>Bacino di utenza delle case della salute di 5-10.000 residenti </a:t>
            </a:r>
            <a:r>
              <a:rPr lang="it-IT" sz="2400" dirty="0"/>
              <a:t>nell’ambito delle aree elementari del distretto è assente nel decreto di Zingaretti. Inoltre manca il riferimento ai criteri logistici: distanze dei cittadini dalla sede e tempi per raggiungerla, viabilità, presenza di mezzi pubblici ecc. Nell'ipotesi che le case della salute sul territorio sono dislocate a distanze consistenti e nell’ipotesi che gli MMG confluiranno tutti nella casa della salute si rischia l'abbandono delle persone più deboli sul territorio quindi bisogna garantire visita a domicilio da parte degli MMG o degli specialisti per anziani e pazienti malati obbligatoriamente in caso di impedimento grave dei pazienti a recarsi fisicamente presso la casa della salute. A prescindere dal successo dell'attuale assistenza domiciliare integrata, alle case della salute potrebbe essere dato forte orientamento all'assistenza domiciliare, con conseguente assunzione di una forma snella che si tradurrebbe in risparmio sulla gestione del paziente da parte del SSN.</a:t>
            </a:r>
            <a:br>
              <a:rPr lang="it-IT" sz="2400" dirty="0"/>
            </a:b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3658319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Conclusioni dei cittadini</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14312" y="546197"/>
            <a:ext cx="8858251" cy="548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400" dirty="0"/>
              <a:t/>
            </a:r>
            <a:br>
              <a:rPr lang="it-IT" sz="2400" dirty="0"/>
            </a:br>
            <a:r>
              <a:rPr lang="it-IT" sz="2400" dirty="0"/>
              <a:t>4</a:t>
            </a:r>
            <a:r>
              <a:rPr lang="it-IT" sz="2400" b="1" dirty="0"/>
              <a:t>) Poliambulatori o case della salute? </a:t>
            </a:r>
            <a:endParaRPr lang="it-IT" sz="2400" b="1" dirty="0" smtClean="0"/>
          </a:p>
          <a:p>
            <a:pPr>
              <a:buNone/>
            </a:pPr>
            <a:r>
              <a:rPr lang="it-IT" sz="2400" dirty="0" smtClean="0"/>
              <a:t>Si </a:t>
            </a:r>
            <a:r>
              <a:rPr lang="it-IT" sz="2400" dirty="0"/>
              <a:t>suggerisce di rendere gli attuali distretti sanitari più efficienti magari trasformandoli in poliambulatori con assistenza di primo e secondo livello piuttosto che creare la casa della salute.</a:t>
            </a:r>
            <a:br>
              <a:rPr lang="it-IT" sz="2400" dirty="0"/>
            </a:br>
            <a:r>
              <a:rPr lang="it-IT" sz="2400" dirty="0" smtClean="0"/>
              <a:t>5) </a:t>
            </a:r>
            <a:r>
              <a:rPr lang="it-IT" sz="2400" b="1" dirty="0"/>
              <a:t>Ruolo delle Cooperative </a:t>
            </a:r>
            <a:endParaRPr lang="it-IT" sz="2400" b="1" dirty="0" smtClean="0"/>
          </a:p>
          <a:p>
            <a:pPr>
              <a:buNone/>
            </a:pPr>
            <a:r>
              <a:rPr lang="it-IT" sz="2400" dirty="0" smtClean="0"/>
              <a:t>Nella </a:t>
            </a:r>
            <a:r>
              <a:rPr lang="it-IT" sz="2400" dirty="0"/>
              <a:t>casa della salute si deve superare il sistema delle cooperative e favorire i servizi </a:t>
            </a:r>
            <a:r>
              <a:rPr lang="it-IT" sz="2400" dirty="0" err="1"/>
              <a:t>internalizzati</a:t>
            </a:r>
            <a:r>
              <a:rPr lang="it-IT" sz="2400" dirty="0"/>
              <a:t>. Visto che si sta impiantando una nuova istituzione, potrebbe essere colta la palla al balzo per eliminare (</a:t>
            </a:r>
            <a:r>
              <a:rPr lang="it-IT" sz="2400" dirty="0" err="1"/>
              <a:t>internalizzando</a:t>
            </a:r>
            <a:r>
              <a:rPr lang="it-IT" sz="2400" dirty="0"/>
              <a:t>) il sistema caporalato-cooperativistico.</a:t>
            </a:r>
            <a:br>
              <a:rPr lang="it-IT" sz="2400" dirty="0"/>
            </a:br>
            <a:r>
              <a:rPr lang="it-IT" sz="2400" dirty="0" smtClean="0"/>
              <a:t>6) </a:t>
            </a:r>
            <a:r>
              <a:rPr lang="it-IT" sz="2400" b="1" dirty="0"/>
              <a:t>EDIFICI E STRUTTURE </a:t>
            </a:r>
            <a:endParaRPr lang="it-IT" sz="2400" b="1" dirty="0" smtClean="0"/>
          </a:p>
          <a:p>
            <a:pPr>
              <a:buNone/>
            </a:pPr>
            <a:r>
              <a:rPr lang="it-IT" sz="2400" dirty="0" smtClean="0"/>
              <a:t>Si </a:t>
            </a:r>
            <a:r>
              <a:rPr lang="it-IT" sz="2400" dirty="0"/>
              <a:t>devono favorire strutture già esistenti dismesse piuttosto che prevedere la costruzione di edifici nuovi per la casa della salute.</a:t>
            </a:r>
            <a:br>
              <a:rPr lang="it-IT" sz="2400" dirty="0"/>
            </a:b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0325389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Conclusioni dei cittadini</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85749" y="1196752"/>
            <a:ext cx="8858251" cy="332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400" dirty="0"/>
              <a:t>7</a:t>
            </a:r>
            <a:r>
              <a:rPr lang="it-IT" sz="2400" dirty="0" smtClean="0"/>
              <a:t>) </a:t>
            </a:r>
            <a:r>
              <a:rPr lang="it-IT" sz="2400" b="1" dirty="0"/>
              <a:t>Sarebbe ottimale allocare all'interno del Polo Ospedaliero le case della salute. </a:t>
            </a:r>
            <a:r>
              <a:rPr lang="it-IT" sz="2400" dirty="0"/>
              <a:t>In questo modo il personale del Pronto soccorso sarà in grado di convogliare i pazienti verso un nuovo tipo di cure. Il paziente che sta male è portato automaticamente a dirigersi verso le strutture che gli danno più sicurezza per cui si dirigerebbero sempre verso il più vicino Pronto Soccorso! Le case della salute che hanno avuto più successo funzionale sono quelle all'interno dei Poli Ospedalieri con DEA o Pronto Soccorso. </a:t>
            </a:r>
            <a:br>
              <a:rPr lang="it-IT" sz="2400" dirty="0"/>
            </a:b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170587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Conclusioni dei cittadini</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14312" y="546197"/>
            <a:ext cx="8858251" cy="499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400" dirty="0"/>
              <a:t>8</a:t>
            </a:r>
            <a:r>
              <a:rPr lang="it-IT" sz="2400" dirty="0" smtClean="0"/>
              <a:t>) </a:t>
            </a:r>
            <a:r>
              <a:rPr lang="it-IT" sz="2400" b="1" dirty="0"/>
              <a:t>Riabilitazione nella casa della salute. </a:t>
            </a:r>
            <a:endParaRPr lang="it-IT" sz="2400" b="1" dirty="0" smtClean="0"/>
          </a:p>
          <a:p>
            <a:pPr>
              <a:buNone/>
            </a:pPr>
            <a:r>
              <a:rPr lang="it-IT" sz="2400" dirty="0" smtClean="0"/>
              <a:t>Se </a:t>
            </a:r>
            <a:r>
              <a:rPr lang="it-IT" sz="2400" dirty="0"/>
              <a:t>la base di partenza per l'istituzione delle case della salute è il decreto del commissario ad acta 40/14, la riabilitazione, in quel documento, risulta trascurata, infatti "nella case della salute operano medici [...], psicologi, infermieri oltre ad operatori dedicati alle attività di accoglienza [...]". L'unico accenno alla riabilitazione si trova quando si parla dei "moduli aggiuntivi" che comprenderebbero le attività fisiche adattate (v.). Occorre tener presente che, laddove manca la riabilitazione, il paziente è destinato ad un inevitabile ritardo nello svezzamento dalle cure, con conseguente incremento di costi sanitari.</a:t>
            </a:r>
            <a:br>
              <a:rPr lang="it-IT" sz="2400" dirty="0"/>
            </a:b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dirty="0">
              <a:solidFill>
                <a:schemeClr val="tx1"/>
              </a:solidFill>
              <a:latin typeface="Verdana" pitchFamily="32" charset="0"/>
              <a:cs typeface="Arial" charset="0"/>
            </a:endParaRPr>
          </a:p>
          <a:p>
            <a:pPr algn="just" eaLnBrk="1" hangingPunct="1">
              <a:spcBef>
                <a:spcPct val="0"/>
              </a:spcBef>
              <a:buClrTx/>
              <a:buFontTx/>
              <a:buNone/>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4211526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smtClean="0">
                <a:latin typeface="Verdana" pitchFamily="32" charset="0"/>
                <a:cs typeface="Arial" charset="0"/>
              </a:rPr>
              <a:t>Conclusioni dei cittadini</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14312" y="546197"/>
            <a:ext cx="8858251" cy="593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2400" dirty="0"/>
              <a:t>9</a:t>
            </a:r>
            <a:r>
              <a:rPr lang="it-IT" sz="2400" dirty="0" smtClean="0"/>
              <a:t>) </a:t>
            </a:r>
            <a:r>
              <a:rPr lang="it-IT" sz="2400" b="1" dirty="0"/>
              <a:t>Consulenze nella casa della </a:t>
            </a:r>
            <a:r>
              <a:rPr lang="it-IT" sz="2400" b="1" dirty="0" smtClean="0"/>
              <a:t>salute e intramoenia. </a:t>
            </a:r>
          </a:p>
          <a:p>
            <a:pPr>
              <a:buNone/>
            </a:pPr>
            <a:r>
              <a:rPr lang="it-IT" sz="2400" dirty="0" smtClean="0"/>
              <a:t>Vale </a:t>
            </a:r>
            <a:r>
              <a:rPr lang="it-IT" sz="2400" dirty="0"/>
              <a:t>la pena porre particolare attenzione alla parte quarta del documento del commissario ad acta 40/14 (rapporti con le strutture di ricovero pubbliche e private di riferimento), dove dice che "possono essere attivate consulenze a cura di specialisti provenienti da altre articolazioni aziendali [...] per specifiche necessità" senza specificare la natura pubblica o privata delle "altre articolazioni aziendali" mentre, nel periodo precedente, si parla invece di strutture pubbliche e private, senza farsi il minimo scrupolo. </a:t>
            </a:r>
            <a:endParaRPr lang="it-IT" sz="2400" dirty="0" smtClean="0"/>
          </a:p>
          <a:p>
            <a:pPr>
              <a:buNone/>
            </a:pPr>
            <a:r>
              <a:rPr lang="it-IT" sz="2400" dirty="0" smtClean="0"/>
              <a:t>Sembra </a:t>
            </a:r>
            <a:r>
              <a:rPr lang="it-IT" sz="2400" dirty="0"/>
              <a:t>una porta spalancata per accedere ad un redditizio "</a:t>
            </a:r>
            <a:r>
              <a:rPr lang="it-IT" sz="2400" dirty="0" err="1"/>
              <a:t>consulentificio</a:t>
            </a:r>
            <a:r>
              <a:rPr lang="it-IT" sz="2400" dirty="0"/>
              <a:t>" presso cui sistemare amici e nemici (vedi pagina 16 dell'intero documento e pagina 8 del percorso attuativo delle case della salute - </a:t>
            </a:r>
            <a:r>
              <a:rPr lang="it-IT" sz="2400" dirty="0" err="1"/>
              <a:t>dca</a:t>
            </a:r>
            <a:r>
              <a:rPr lang="it-IT" sz="2400" dirty="0"/>
              <a:t> 428/2013).</a:t>
            </a:r>
            <a:endParaRPr lang="it-IT" sz="1800" dirty="0"/>
          </a:p>
          <a:p>
            <a:pPr algn="just" eaLnBrk="1" hangingPunct="1">
              <a:spcBef>
                <a:spcPct val="0"/>
              </a:spcBef>
              <a:buFont typeface="Times New Roman" pitchFamily="18" charset="0"/>
              <a:buNone/>
            </a:pPr>
            <a:endParaRPr lang="it-IT" altLang="it-IT" sz="1800" dirty="0">
              <a:solidFill>
                <a:schemeClr val="tx1"/>
              </a:solidFill>
              <a:latin typeface="Verdana" pitchFamily="32" charset="0"/>
              <a:cs typeface="Arial" charset="0"/>
            </a:endParaRPr>
          </a:p>
          <a:p>
            <a:pPr algn="just" eaLnBrk="1" hangingPunct="1">
              <a:spcBef>
                <a:spcPct val="0"/>
              </a:spcBef>
              <a:buClrTx/>
              <a:buFontTx/>
              <a:buNone/>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32260141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I servizi socio-sanitari distrettuali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88352"/>
            <a:ext cx="8533011" cy="468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1" y="5157192"/>
            <a:ext cx="8210645" cy="1362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a:latin typeface="Verdana" pitchFamily="32" charset="0"/>
                <a:cs typeface="Arial" charset="0"/>
              </a:rPr>
              <a:t>Conclusioni</a:t>
            </a: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107505" y="476672"/>
            <a:ext cx="9036496" cy="942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r>
              <a:rPr lang="it-IT" altLang="it-IT" sz="2100" dirty="0">
                <a:solidFill>
                  <a:schemeClr val="tx1"/>
                </a:solidFill>
                <a:latin typeface="Verdana" pitchFamily="32" charset="0"/>
                <a:cs typeface="Arial" charset="0"/>
              </a:rPr>
              <a:t> </a:t>
            </a:r>
            <a:r>
              <a:rPr lang="it-IT" sz="2100" dirty="0"/>
              <a:t>La Casa della Salute è un modello intermedio  tra Ospedale  e Poliambulatorio. E’ un’articolazione del Distretto e si rivolge ai suoi cittadini  con il  PUA  (Punto Unico di Accoglienza), laboratori di analisi e  radiologia. </a:t>
            </a:r>
            <a:r>
              <a:rPr lang="it-IT" sz="2100" b="1" dirty="0"/>
              <a:t>Verranno mappati i bisogni in base ai dati epidemiologici della Popolazione per documentare la necessità di varie articolazioni come RSA,  </a:t>
            </a:r>
            <a:r>
              <a:rPr lang="it-IT" sz="2100" b="1" dirty="0" err="1"/>
              <a:t>Hospice</a:t>
            </a:r>
            <a:r>
              <a:rPr lang="it-IT" sz="2100" b="1" dirty="0"/>
              <a:t> e i loro rapporti con le attuali Strutture  Accreditate, come pure la disponibilità di risorse umane necessarie (Medici personale sanitario ecc</a:t>
            </a:r>
            <a:r>
              <a:rPr lang="it-IT" sz="2100" b="1" dirty="0" smtClean="0"/>
              <a:t>..)? </a:t>
            </a:r>
            <a:endParaRPr lang="it-IT" sz="2100" b="1" dirty="0"/>
          </a:p>
          <a:p>
            <a:r>
              <a:rPr lang="it-IT" sz="2100" dirty="0"/>
              <a:t> Attualmente tra i Percorsi clinico assistenziali scelti ci sono quelli della BPCO e del Diabete. Quanti percorsi bisognerebbe prevedere?</a:t>
            </a:r>
          </a:p>
          <a:p>
            <a:r>
              <a:rPr lang="it-IT" sz="2100" dirty="0"/>
              <a:t> Non sono chiari i meccanismi con i quali i MMG, i SUMAI  e gli Specialisti dovranno essere presenti a turno nella struttura.</a:t>
            </a:r>
          </a:p>
          <a:p>
            <a:r>
              <a:rPr lang="it-IT" sz="2100" dirty="0"/>
              <a:t> Sono previsti centri d’ascolto in contrasto alla violenza di </a:t>
            </a:r>
            <a:r>
              <a:rPr lang="it-IT" sz="2100" dirty="0" smtClean="0"/>
              <a:t>genere ma come saranno strutturati?</a:t>
            </a:r>
            <a:endParaRPr lang="it-IT" sz="2100" dirty="0"/>
          </a:p>
          <a:p>
            <a:r>
              <a:rPr lang="it-IT" sz="2100" dirty="0"/>
              <a:t> Si prevede un’Area ad elevato impegno assistenziale che abbia come obiettivo finale la riduzione degli accessi ai Pronto soccorso, di  accorpamenti di prestazioni per profili di trattamento predefiniti (APA) con 2 camere operatorie  e  PAC,  Pacchetti ambulatoriali complessi</a:t>
            </a:r>
            <a:r>
              <a:rPr lang="it-IT" sz="2100" dirty="0" smtClean="0"/>
              <a:t>. E’ sostenibile vediamo le altre esperienze.</a:t>
            </a:r>
            <a:endParaRPr lang="it-IT" sz="2100" dirty="0"/>
          </a:p>
          <a:p>
            <a:endParaRPr lang="it-IT" sz="2400" dirty="0"/>
          </a:p>
          <a:p>
            <a:endParaRPr lang="it-IT" sz="2200" dirty="0"/>
          </a:p>
          <a:p>
            <a:endParaRPr lang="it-IT" sz="1800" dirty="0"/>
          </a:p>
          <a:p>
            <a:endParaRPr lang="it-IT" sz="1800" dirty="0"/>
          </a:p>
          <a:p>
            <a:endParaRPr lang="it-IT" sz="1800" dirty="0"/>
          </a:p>
          <a:p>
            <a:pPr algn="just" eaLnBrk="1" hangingPunct="1">
              <a:spcBef>
                <a:spcPct val="0"/>
              </a:spcBef>
              <a:buFont typeface="Wingdings" pitchFamily="2" charset="2"/>
              <a:buChar char=""/>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dirty="0">
              <a:solidFill>
                <a:schemeClr val="tx1"/>
              </a:solidFill>
              <a:latin typeface="Verdana" pitchFamily="32" charset="0"/>
              <a:cs typeface="Arial" charset="0"/>
            </a:endParaRPr>
          </a:p>
          <a:p>
            <a:pPr algn="just" eaLnBrk="1" hangingPunct="1">
              <a:spcBef>
                <a:spcPct val="0"/>
              </a:spcBef>
              <a:buClrTx/>
              <a:buFontTx/>
              <a:buNone/>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0451780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a:latin typeface="Verdana" pitchFamily="32" charset="0"/>
                <a:cs typeface="Arial" charset="0"/>
              </a:rPr>
              <a:t>Conclusioni</a:t>
            </a: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187355" y="785812"/>
            <a:ext cx="8643937" cy="821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r>
              <a:rPr lang="it-IT" altLang="it-IT" sz="2200" dirty="0">
                <a:solidFill>
                  <a:schemeClr val="tx1"/>
                </a:solidFill>
                <a:latin typeface="Verdana" pitchFamily="32" charset="0"/>
                <a:cs typeface="Arial" charset="0"/>
              </a:rPr>
              <a:t> </a:t>
            </a:r>
            <a:r>
              <a:rPr lang="it-IT" sz="2200" dirty="0"/>
              <a:t>Servirebbe un’attenta analisi dei costi tra l’assistenza in Ospedale e quella domiciliare; la sostenibilità nell'aprire le case della salute non è ancora stata provata</a:t>
            </a:r>
            <a:r>
              <a:rPr lang="it-IT" sz="2200" dirty="0" smtClean="0"/>
              <a:t>.</a:t>
            </a:r>
          </a:p>
          <a:p>
            <a:r>
              <a:rPr lang="it-IT" sz="2200" dirty="0"/>
              <a:t>Inoltre  è necessario prevedere di collegare in Rete le informazioni (FSE-  Fascicolo Sanitario Elettronico a partire dai MMG e Pediatri).</a:t>
            </a:r>
          </a:p>
          <a:p>
            <a:r>
              <a:rPr lang="it-IT" sz="2200" dirty="0"/>
              <a:t>Tra il Sistema Informativo Ospedaliero SIO e il  Sistema Informativo per l'Assistenza Specialistica Ambulatoriale (SIAS) bisogna prevedere un sistema informativo </a:t>
            </a:r>
            <a:r>
              <a:rPr lang="it-IT" sz="2200" dirty="0" smtClean="0"/>
              <a:t>unico. </a:t>
            </a:r>
          </a:p>
          <a:p>
            <a:r>
              <a:rPr lang="it-IT" sz="2400" dirty="0"/>
              <a:t>Sarà necessario </a:t>
            </a:r>
            <a:r>
              <a:rPr lang="it-IT" sz="2400" dirty="0" smtClean="0"/>
              <a:t>prevedere di valutare </a:t>
            </a:r>
            <a:r>
              <a:rPr lang="it-IT" sz="2400" dirty="0"/>
              <a:t>gli esiti in termini di salute e usare una Cartella Socio sanitaria. </a:t>
            </a:r>
            <a:endParaRPr lang="it-IT" sz="2400" dirty="0" smtClean="0"/>
          </a:p>
          <a:p>
            <a:r>
              <a:rPr lang="it-IT" sz="2400" dirty="0"/>
              <a:t>L</a:t>
            </a:r>
            <a:r>
              <a:rPr lang="it-IT" sz="2400" dirty="0" smtClean="0"/>
              <a:t>a </a:t>
            </a:r>
            <a:r>
              <a:rPr lang="it-IT" sz="2400" dirty="0"/>
              <a:t>Presa in carico di un </a:t>
            </a:r>
            <a:r>
              <a:rPr lang="it-IT" sz="2400" dirty="0" smtClean="0"/>
              <a:t>paziente è di </a:t>
            </a:r>
            <a:r>
              <a:rPr lang="it-IT" sz="2400" dirty="0"/>
              <a:t>rispondere ai suoi </a:t>
            </a:r>
            <a:r>
              <a:rPr lang="it-IT" sz="2400" dirty="0" smtClean="0"/>
              <a:t>bisogni; a chi si rivolge alla casa della salute deve soddisfare hai </a:t>
            </a:r>
            <a:r>
              <a:rPr lang="it-IT" sz="2400" dirty="0"/>
              <a:t>bisogni </a:t>
            </a:r>
            <a:r>
              <a:rPr lang="it-IT" sz="2400" dirty="0" smtClean="0"/>
              <a:t>complessi di un paziente.</a:t>
            </a:r>
            <a:endParaRPr lang="it-IT" sz="2400" dirty="0"/>
          </a:p>
          <a:p>
            <a:endParaRPr lang="it-IT" sz="2400" dirty="0"/>
          </a:p>
          <a:p>
            <a:endParaRPr lang="it-IT" sz="2200" dirty="0"/>
          </a:p>
          <a:p>
            <a:endParaRPr lang="it-IT" sz="1800" dirty="0"/>
          </a:p>
          <a:p>
            <a:endParaRPr lang="it-IT" sz="1800" dirty="0"/>
          </a:p>
          <a:p>
            <a:endParaRPr lang="it-IT" sz="1800" dirty="0"/>
          </a:p>
          <a:p>
            <a:pPr algn="just" eaLnBrk="1" hangingPunct="1">
              <a:spcBef>
                <a:spcPct val="0"/>
              </a:spcBef>
              <a:buFont typeface="Wingdings" pitchFamily="2" charset="2"/>
              <a:buChar char=""/>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dirty="0">
              <a:solidFill>
                <a:schemeClr val="tx1"/>
              </a:solidFill>
              <a:latin typeface="Verdana" pitchFamily="32" charset="0"/>
              <a:cs typeface="Arial" charset="0"/>
            </a:endParaRPr>
          </a:p>
          <a:p>
            <a:pPr algn="just" eaLnBrk="1" hangingPunct="1">
              <a:spcBef>
                <a:spcPct val="0"/>
              </a:spcBef>
              <a:buClrTx/>
              <a:buFontTx/>
              <a:buNone/>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28594093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err="1" smtClean="0">
                <a:latin typeface="Verdana" pitchFamily="32" charset="0"/>
                <a:cs typeface="Arial" charset="0"/>
              </a:rPr>
              <a:t>Bibliositografia</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14313" y="785813"/>
            <a:ext cx="8643937" cy="56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just" eaLnBrk="1" hangingPunct="1">
              <a:spcBef>
                <a:spcPct val="0"/>
              </a:spcBef>
              <a:buFont typeface="Wingdings" pitchFamily="2" charset="2"/>
              <a:buChar char=""/>
            </a:pPr>
            <a:r>
              <a:rPr lang="it-IT" altLang="it-IT" sz="1000" dirty="0" smtClean="0">
                <a:solidFill>
                  <a:schemeClr val="tx1"/>
                </a:solidFill>
                <a:latin typeface="Verdana" pitchFamily="32" charset="0"/>
                <a:cs typeface="Arial" charset="0"/>
                <a:hlinkClick r:id="rId5"/>
              </a:rPr>
              <a:t>http://www.retesalutelazio.it/rete-salute-lazio/atti/</a:t>
            </a:r>
            <a:r>
              <a:rPr lang="it-IT" altLang="it-IT" sz="1000" dirty="0" smtClean="0">
                <a:solidFill>
                  <a:schemeClr val="tx1"/>
                </a:solidFill>
                <a:latin typeface="Verdana" pitchFamily="32" charset="0"/>
                <a:cs typeface="Arial" charset="0"/>
              </a:rPr>
              <a:t> </a:t>
            </a:r>
            <a:endParaRPr lang="it-IT" altLang="it-IT" sz="10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000" dirty="0">
              <a:solidFill>
                <a:schemeClr val="tx1"/>
              </a:solidFill>
              <a:latin typeface="Verdana" pitchFamily="32" charset="0"/>
              <a:cs typeface="Arial" charset="0"/>
            </a:endParaRPr>
          </a:p>
          <a:p>
            <a:pPr algn="just" eaLnBrk="1" hangingPunct="1">
              <a:spcBef>
                <a:spcPct val="0"/>
              </a:spcBef>
              <a:buFont typeface="Wingdings" pitchFamily="2" charset="2"/>
              <a:buChar char=""/>
            </a:pPr>
            <a:r>
              <a:rPr lang="it-IT" altLang="it-IT" sz="1000" dirty="0" smtClean="0">
                <a:solidFill>
                  <a:schemeClr val="tx1"/>
                </a:solidFill>
                <a:latin typeface="Verdana" pitchFamily="32" charset="0"/>
                <a:cs typeface="Arial" charset="0"/>
                <a:hlinkClick r:id="rId6"/>
              </a:rPr>
              <a:t>http://www.regione.lazio.it/binary/rl_sanita/tbl_normativa/Decr_U00040_14_2_14_approvazione_percorso_attuativo_CASA_DELLA_SALUTE.pdf</a:t>
            </a:r>
            <a:endParaRPr lang="it-IT" altLang="it-IT" sz="1000" dirty="0" smtClean="0">
              <a:solidFill>
                <a:schemeClr val="tx1"/>
              </a:solidFill>
              <a:latin typeface="Verdana" pitchFamily="32" charset="0"/>
              <a:cs typeface="Arial" charset="0"/>
            </a:endParaRPr>
          </a:p>
          <a:p>
            <a:pPr>
              <a:buNone/>
            </a:pPr>
            <a:r>
              <a:rPr lang="it-IT" sz="1000" b="1" dirty="0"/>
              <a:t>Elenco delle principali norme regionali di </a:t>
            </a:r>
            <a:r>
              <a:rPr lang="it-IT" sz="1000" b="1" dirty="0" smtClean="0"/>
              <a:t>riferimento:</a:t>
            </a:r>
            <a:endParaRPr lang="it-IT" sz="1000" b="1" dirty="0"/>
          </a:p>
          <a:p>
            <a:r>
              <a:rPr lang="it-IT" sz="1000" dirty="0"/>
              <a:t> DPCA 111/2010 “Approvazione Piano Sanitario Regionale (PSR) 2010/2012”.</a:t>
            </a:r>
          </a:p>
          <a:p>
            <a:r>
              <a:rPr lang="it-IT" sz="1000" dirty="0"/>
              <a:t> DGR 315/2011 “Il Punto Unico di Accesso sociosanitario integrato nella Regione Lazio – </a:t>
            </a:r>
            <a:r>
              <a:rPr lang="it-IT" sz="1000" dirty="0" smtClean="0"/>
              <a:t>Linee d’Indirizzo</a:t>
            </a:r>
            <a:r>
              <a:rPr lang="it-IT" sz="1000" dirty="0"/>
              <a:t>” .</a:t>
            </a:r>
          </a:p>
          <a:p>
            <a:r>
              <a:rPr lang="it-IT" sz="1000" dirty="0"/>
              <a:t> DGR 313/2012 “Riqualificazione dell’Assistenza Territoriale e valorizzazione del ruolo </a:t>
            </a:r>
            <a:r>
              <a:rPr lang="it-IT" sz="1000" dirty="0" smtClean="0"/>
              <a:t>del Distretto</a:t>
            </a:r>
            <a:r>
              <a:rPr lang="it-IT" sz="1000" dirty="0"/>
              <a:t>. Approvazione del documento “Interventi prioritari per lo sviluppo delle funzioni </a:t>
            </a:r>
            <a:r>
              <a:rPr lang="it-IT" sz="1000" dirty="0" smtClean="0"/>
              <a:t>del Distretto</a:t>
            </a:r>
            <a:r>
              <a:rPr lang="it-IT" sz="1000" dirty="0"/>
              <a:t>”.</a:t>
            </a:r>
          </a:p>
          <a:p>
            <a:r>
              <a:rPr lang="it-IT" sz="1000" dirty="0"/>
              <a:t> DPCA 431/2012 “La Valutazione Multidimensionale per le persone non autosufficienti, </a:t>
            </a:r>
            <a:r>
              <a:rPr lang="it-IT" sz="1000" dirty="0" smtClean="0"/>
              <a:t>anche anziane </a:t>
            </a:r>
            <a:r>
              <a:rPr lang="it-IT" sz="1000" dirty="0"/>
              <a:t>e per le persone con disabilità fisica, psichica e sensoriale: dimensioni e </a:t>
            </a:r>
            <a:r>
              <a:rPr lang="it-IT" sz="1000" dirty="0" smtClean="0"/>
              <a:t>sottodimensioni. Elementi </a:t>
            </a:r>
            <a:r>
              <a:rPr lang="it-IT" sz="1000" dirty="0"/>
              <a:t>minimi di organizzazione e di attività dell’Unità di Valutazione </a:t>
            </a:r>
            <a:r>
              <a:rPr lang="it-IT" sz="1000" dirty="0" smtClean="0"/>
              <a:t>Multidimensionale Distrettuale </a:t>
            </a:r>
            <a:r>
              <a:rPr lang="it-IT" sz="1000" dirty="0"/>
              <a:t>nella Regione Lazio”.</a:t>
            </a:r>
          </a:p>
          <a:p>
            <a:r>
              <a:rPr lang="it-IT" sz="1000" dirty="0"/>
              <a:t> DCA 52/2013 “Approvazione Schema di Intesa per il completamento della riconversione delle </a:t>
            </a:r>
            <a:r>
              <a:rPr lang="it-IT" sz="1000" dirty="0" smtClean="0"/>
              <a:t>Strutture ospedaliere </a:t>
            </a:r>
            <a:r>
              <a:rPr lang="it-IT" sz="1000" dirty="0"/>
              <a:t>di cui all'allegato B del Decreto del Commissario ad acta n. 80/2010 “.</a:t>
            </a:r>
          </a:p>
          <a:p>
            <a:r>
              <a:rPr lang="it-IT" sz="1000" dirty="0"/>
              <a:t> DCA 206/2013 “Nuovo atto di indirizzo per l'adozione dell'atto di autonomia aziendale delle </a:t>
            </a:r>
            <a:r>
              <a:rPr lang="it-IT" sz="1000" dirty="0" smtClean="0"/>
              <a:t>Aziende Sanitarie </a:t>
            </a:r>
            <a:r>
              <a:rPr lang="it-IT" sz="1000" dirty="0"/>
              <a:t>della Regione Lazio a seguito del recepimento degli "standard per l'individuazione di </a:t>
            </a:r>
            <a:r>
              <a:rPr lang="it-IT" sz="1000" dirty="0" smtClean="0"/>
              <a:t>strutture semplici </a:t>
            </a:r>
            <a:r>
              <a:rPr lang="it-IT" sz="1000" dirty="0"/>
              <a:t>e complesse del S.S.N. ex art. 12, comma 1, </a:t>
            </a:r>
            <a:r>
              <a:rPr lang="it-IT" sz="1000" dirty="0" err="1"/>
              <a:t>lett</a:t>
            </a:r>
            <a:r>
              <a:rPr lang="it-IT" sz="1000" dirty="0"/>
              <a:t>. B, Patto per la Salute 2010-2012" elaborati </a:t>
            </a:r>
            <a:r>
              <a:rPr lang="it-IT" sz="1000" dirty="0" smtClean="0"/>
              <a:t>dal Comitato </a:t>
            </a:r>
            <a:r>
              <a:rPr lang="it-IT" sz="1000" dirty="0"/>
              <a:t>L.E.A.”.</a:t>
            </a:r>
          </a:p>
          <a:p>
            <a:r>
              <a:rPr lang="it-IT" sz="1000" dirty="0"/>
              <a:t> DCA 314/2013 “Adozione della Proposta di Programmi Operativi 2013- 2015 a salvaguardia degli </a:t>
            </a:r>
            <a:r>
              <a:rPr lang="it-IT" sz="1000" dirty="0" smtClean="0"/>
              <a:t>obiettivi strategici </a:t>
            </a:r>
            <a:r>
              <a:rPr lang="it-IT" sz="1000" dirty="0"/>
              <a:t>di Rientro dai disavanzi sanitari della Regione Lazio</a:t>
            </a:r>
            <a:r>
              <a:rPr lang="it-IT" sz="1000" dirty="0" smtClean="0"/>
              <a:t>”. 15/10/2013 </a:t>
            </a:r>
            <a:r>
              <a:rPr lang="it-IT" sz="1000" dirty="0"/>
              <a:t>- BOLLETTINO UFFICIALE DELLA REGIONE LAZIO - N. </a:t>
            </a:r>
            <a:r>
              <a:rPr lang="it-IT" sz="1000" dirty="0" smtClean="0"/>
              <a:t>8510</a:t>
            </a:r>
            <a:endParaRPr lang="it-IT" sz="1000" dirty="0"/>
          </a:p>
          <a:p>
            <a:pPr>
              <a:buNone/>
            </a:pPr>
            <a:r>
              <a:rPr lang="it-IT" sz="1000" b="1" dirty="0" smtClean="0"/>
              <a:t>Allegati da consultare</a:t>
            </a:r>
            <a:endParaRPr lang="it-IT" sz="1000" b="1" dirty="0"/>
          </a:p>
          <a:p>
            <a:r>
              <a:rPr lang="it-IT" sz="1000" dirty="0"/>
              <a:t>Allegato A “Raccomandazioni apparecchiature per specialistica”</a:t>
            </a:r>
          </a:p>
          <a:p>
            <a:r>
              <a:rPr lang="it-IT" sz="1000" dirty="0"/>
              <a:t>Allegato B “Raccomandazioni tecnologie software”</a:t>
            </a:r>
          </a:p>
          <a:p>
            <a:pPr algn="just" eaLnBrk="1" hangingPunct="1">
              <a:spcBef>
                <a:spcPct val="0"/>
              </a:spcBef>
              <a:buFont typeface="Wingdings" pitchFamily="2" charset="2"/>
              <a:buChar char=""/>
            </a:pPr>
            <a:endParaRPr lang="it-IT" altLang="it-IT" sz="1800" dirty="0">
              <a:solidFill>
                <a:schemeClr val="tx1"/>
              </a:solidFill>
              <a:latin typeface="Verdana" pitchFamily="32" charset="0"/>
              <a:cs typeface="Arial" charset="0"/>
            </a:endParaRPr>
          </a:p>
          <a:p>
            <a:pPr algn="just" eaLnBrk="1" hangingPunct="1">
              <a:spcBef>
                <a:spcPct val="0"/>
              </a:spcBef>
              <a:buFont typeface="Wingdings" pitchFamily="2" charset="2"/>
              <a:buChar char=""/>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dirty="0">
              <a:solidFill>
                <a:schemeClr val="tx1"/>
              </a:solidFill>
              <a:latin typeface="Verdana" pitchFamily="32" charset="0"/>
              <a:cs typeface="Arial" charset="0"/>
            </a:endParaRPr>
          </a:p>
          <a:p>
            <a:pPr algn="just" eaLnBrk="1" hangingPunct="1">
              <a:spcBef>
                <a:spcPct val="0"/>
              </a:spcBef>
              <a:buClrTx/>
              <a:buFontTx/>
              <a:buNone/>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41752876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err="1" smtClean="0">
                <a:latin typeface="Verdana" pitchFamily="32" charset="0"/>
                <a:cs typeface="Arial" charset="0"/>
              </a:rPr>
              <a:t>Bibliositografia</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272033" y="1114848"/>
            <a:ext cx="8858250" cy="378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1000" dirty="0">
                <a:solidFill>
                  <a:schemeClr val="tx1"/>
                </a:solidFill>
                <a:hlinkClick r:id="rId5"/>
              </a:rPr>
              <a:t>http://www.agenas.it/psn_op/Doc/NormativeReg/Toscana/09_DGR28.06.2010n.625_Allegato.pdf</a:t>
            </a:r>
            <a:endParaRPr lang="it-IT" sz="1000" dirty="0">
              <a:solidFill>
                <a:schemeClr val="tx1"/>
              </a:solidFill>
            </a:endParaRPr>
          </a:p>
          <a:p>
            <a:pPr>
              <a:buNone/>
            </a:pPr>
            <a:r>
              <a:rPr lang="it-IT" sz="1000" dirty="0">
                <a:solidFill>
                  <a:schemeClr val="tx1"/>
                </a:solidFill>
                <a:hlinkClick r:id="rId6"/>
              </a:rPr>
              <a:t>http://www.agenas.it/psn_op/Doc/Toscana.pdf</a:t>
            </a:r>
            <a:endParaRPr lang="it-IT" sz="1000" dirty="0">
              <a:solidFill>
                <a:schemeClr val="tx1"/>
              </a:solidFill>
            </a:endParaRPr>
          </a:p>
          <a:p>
            <a:pPr>
              <a:buNone/>
            </a:pPr>
            <a:r>
              <a:rPr lang="it-IT" sz="1000" dirty="0">
                <a:solidFill>
                  <a:schemeClr val="tx1"/>
                </a:solidFill>
                <a:hlinkClick r:id="rId7"/>
              </a:rPr>
              <a:t>http://www.sossanita.it/toscancasesalut_69.html</a:t>
            </a:r>
            <a:endParaRPr lang="it-IT" sz="1000" dirty="0">
              <a:solidFill>
                <a:schemeClr val="tx1"/>
              </a:solidFill>
            </a:endParaRPr>
          </a:p>
          <a:p>
            <a:pPr>
              <a:buNone/>
            </a:pPr>
            <a:r>
              <a:rPr lang="it-IT" sz="1000" dirty="0">
                <a:solidFill>
                  <a:schemeClr val="tx1"/>
                </a:solidFill>
                <a:hlinkClick r:id="rId8"/>
              </a:rPr>
              <a:t>http://www.salutesansecondo.altervista.org/casa-della-salute-indicazioni-regionali.pdf</a:t>
            </a:r>
            <a:endParaRPr lang="it-IT" sz="1000" dirty="0">
              <a:solidFill>
                <a:schemeClr val="tx1"/>
              </a:solidFill>
            </a:endParaRPr>
          </a:p>
          <a:p>
            <a:pPr>
              <a:buNone/>
            </a:pPr>
            <a:r>
              <a:rPr lang="it-IT" sz="1000" dirty="0">
                <a:solidFill>
                  <a:schemeClr val="tx1"/>
                </a:solidFill>
                <a:hlinkClick r:id="rId9"/>
              </a:rPr>
              <a:t>http://www.istud.it/up_media/cureprimarie13/vance.pdf</a:t>
            </a:r>
            <a:endParaRPr lang="it-IT" sz="1000" dirty="0">
              <a:solidFill>
                <a:schemeClr val="tx1"/>
              </a:solidFill>
            </a:endParaRPr>
          </a:p>
          <a:p>
            <a:pPr>
              <a:buNone/>
            </a:pPr>
            <a:r>
              <a:rPr lang="it-IT" sz="1000" dirty="0">
                <a:solidFill>
                  <a:schemeClr val="tx1"/>
                </a:solidFill>
                <a:hlinkClick r:id="rId10"/>
              </a:rPr>
              <a:t>http://www.ipasvira.it/Documenti/Atti/MAMBELLI_Ruolo_dell'Inf_nella_casa_della_%20salute.pdf</a:t>
            </a:r>
            <a:endParaRPr lang="it-IT" sz="1000" dirty="0">
              <a:solidFill>
                <a:schemeClr val="tx1"/>
              </a:solidFill>
            </a:endParaRPr>
          </a:p>
          <a:p>
            <a:pPr>
              <a:buNone/>
            </a:pPr>
            <a:r>
              <a:rPr lang="it-IT" sz="1000" dirty="0">
                <a:solidFill>
                  <a:schemeClr val="tx1"/>
                </a:solidFill>
                <a:hlinkClick r:id="rId11"/>
              </a:rPr>
              <a:t>http://www.ipasvira.it/Documenti/Atti/MAMBELLI_Ruolo_dell%27Inf_nella_casa_della_%20salute.pdf</a:t>
            </a:r>
            <a:endParaRPr lang="it-IT" sz="1000" dirty="0">
              <a:solidFill>
                <a:schemeClr val="tx1"/>
              </a:solidFill>
            </a:endParaRPr>
          </a:p>
          <a:p>
            <a:pPr>
              <a:buNone/>
            </a:pPr>
            <a:r>
              <a:rPr lang="it-IT" sz="1000" dirty="0">
                <a:solidFill>
                  <a:schemeClr val="tx1"/>
                </a:solidFill>
                <a:hlinkClick r:id="rId12"/>
              </a:rPr>
              <a:t>http://www.saluter.it/documentazione/convegni-e-seminari/201ccure-primarie-facciamo-il-punto-e-condividiamo-le-strategie201d-bologna-27-gennaio-2012/04_curcetti.pdf</a:t>
            </a:r>
            <a:endParaRPr lang="it-IT" sz="1000" dirty="0">
              <a:solidFill>
                <a:schemeClr val="tx1"/>
              </a:solidFill>
            </a:endParaRPr>
          </a:p>
          <a:p>
            <a:pPr>
              <a:buNone/>
            </a:pPr>
            <a:r>
              <a:rPr lang="it-IT" sz="1000" dirty="0">
                <a:solidFill>
                  <a:schemeClr val="tx1"/>
                </a:solidFill>
                <a:hlinkClick r:id="rId13"/>
              </a:rPr>
              <a:t>https://www.ars.toscana.it/files/agenzia/chi_siamo/Programma_attivit_2014_2016.pdf</a:t>
            </a:r>
            <a:endParaRPr lang="it-IT" sz="1000" dirty="0">
              <a:solidFill>
                <a:schemeClr val="tx1"/>
              </a:solidFill>
            </a:endParaRPr>
          </a:p>
          <a:p>
            <a:pPr>
              <a:buNone/>
            </a:pPr>
            <a:r>
              <a:rPr lang="it-IT" sz="1000" dirty="0">
                <a:solidFill>
                  <a:schemeClr val="tx1"/>
                </a:solidFill>
                <a:hlinkClick r:id="rId14"/>
              </a:rPr>
              <a:t>http://sociale.regione.emilia-romagna.it/documentazione/norme/regionale/piano-sociale-sanitario-2013-2014</a:t>
            </a:r>
            <a:endParaRPr lang="it-IT" sz="1000" dirty="0">
              <a:solidFill>
                <a:schemeClr val="tx1"/>
              </a:solidFill>
            </a:endParaRPr>
          </a:p>
          <a:p>
            <a:pPr>
              <a:buNone/>
            </a:pPr>
            <a:r>
              <a:rPr lang="it-IT" sz="1000" dirty="0">
                <a:solidFill>
                  <a:schemeClr val="tx1"/>
                </a:solidFill>
                <a:hlinkClick r:id="rId15"/>
              </a:rPr>
              <a:t>http://www.ausl.re.it/phocadownload/3431/documento-2013-relazione-annuale-dipartimento-di-sanit.pdf</a:t>
            </a:r>
            <a:endParaRPr lang="it-IT" sz="1000" dirty="0">
              <a:solidFill>
                <a:schemeClr val="tx1"/>
              </a:solidFill>
            </a:endParaRPr>
          </a:p>
          <a:p>
            <a:pPr>
              <a:buNone/>
            </a:pPr>
            <a:r>
              <a:rPr lang="it-IT" sz="1000" dirty="0">
                <a:solidFill>
                  <a:schemeClr val="tx1"/>
                </a:solidFill>
                <a:hlinkClick r:id="rId16"/>
              </a:rPr>
              <a:t>http://www.saluter.it/documentazione/rapporti/@@folder_contents?pagenumber=1&amp;show_all=true&amp;select=screen</a:t>
            </a:r>
            <a:endParaRPr lang="it-IT" sz="1000" dirty="0">
              <a:solidFill>
                <a:schemeClr val="tx1"/>
              </a:solidFill>
            </a:endParaRPr>
          </a:p>
          <a:p>
            <a:pPr>
              <a:buNone/>
            </a:pPr>
            <a:r>
              <a:rPr lang="it-IT" sz="1000" dirty="0">
                <a:solidFill>
                  <a:schemeClr val="tx1"/>
                </a:solidFill>
                <a:hlinkClick r:id="rId17"/>
              </a:rPr>
              <a:t>http://www.google.it/url?sa=t&amp;rct=j&amp;q=&amp;</a:t>
            </a:r>
            <a:r>
              <a:rPr lang="it-IT" sz="1000" dirty="0" smtClean="0">
                <a:solidFill>
                  <a:schemeClr val="tx1"/>
                </a:solidFill>
                <a:hlinkClick r:id="rId17"/>
              </a:rPr>
              <a:t>esrc=s&amp;source=web&amp;cd=5&amp;cad=rja&amp;uact=8&amp;sqi=2&amp;ved=0CDYQFjAE&amp;url=http%3A%2F%2Fwww.sociologia.uniroma1.it%2Fusers%2Ftarsitani%2Fcure%2520primarie%2520min%2520mod.ppt&amp;ei=kmmtU72IGePf4QSj_oBg&amp;usg=AFQjCNHaxlU7EzZMqAlzK5FlrjGYLFwvtw&amp;bvm=bv.69837884,d.bGE</a:t>
            </a:r>
            <a:endParaRPr lang="it-IT" sz="1000" dirty="0">
              <a:solidFill>
                <a:schemeClr val="tx1"/>
              </a:solidFill>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16124700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4438" y="0"/>
            <a:ext cx="7072312"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600" b="1" dirty="0" err="1" smtClean="0">
                <a:latin typeface="Verdana" pitchFamily="32" charset="0"/>
                <a:cs typeface="Arial" charset="0"/>
              </a:rPr>
              <a:t>Bibliositografia</a:t>
            </a:r>
            <a:endParaRPr lang="it-IT" altLang="it-IT" sz="1600" b="1" dirty="0">
              <a:latin typeface="Verdana" pitchFamily="32" charset="0"/>
              <a:cs typeface="Arial" charset="0"/>
            </a:endParaRPr>
          </a:p>
        </p:txBody>
      </p:sp>
      <p:grpSp>
        <p:nvGrpSpPr>
          <p:cNvPr id="17411" name="Group 2"/>
          <p:cNvGrpSpPr>
            <a:grpSpLocks/>
          </p:cNvGrpSpPr>
          <p:nvPr/>
        </p:nvGrpSpPr>
        <p:grpSpPr bwMode="auto">
          <a:xfrm>
            <a:off x="-30163" y="-30163"/>
            <a:ext cx="838201" cy="1123951"/>
            <a:chOff x="-19" y="-19"/>
            <a:chExt cx="528" cy="708"/>
          </a:xfrm>
        </p:grpSpPr>
        <p:pic>
          <p:nvPicPr>
            <p:cNvPr id="17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9"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2" name="Line 5"/>
          <p:cNvSpPr>
            <a:spLocks noChangeShapeType="1"/>
          </p:cNvSpPr>
          <p:nvPr/>
        </p:nvSpPr>
        <p:spPr bwMode="auto">
          <a:xfrm>
            <a:off x="2214563" y="357188"/>
            <a:ext cx="5072062"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grpSp>
        <p:nvGrpSpPr>
          <p:cNvPr id="17413" name="Group 6"/>
          <p:cNvGrpSpPr>
            <a:grpSpLocks/>
          </p:cNvGrpSpPr>
          <p:nvPr/>
        </p:nvGrpSpPr>
        <p:grpSpPr bwMode="auto">
          <a:xfrm>
            <a:off x="8326438" y="5754688"/>
            <a:ext cx="838200" cy="1123950"/>
            <a:chOff x="5245" y="3625"/>
            <a:chExt cx="528" cy="708"/>
          </a:xfrm>
        </p:grpSpPr>
        <p:pic>
          <p:nvPicPr>
            <p:cNvPr id="174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17414" name="Rectangle 9"/>
          <p:cNvSpPr>
            <a:spLocks noChangeArrowheads="1"/>
          </p:cNvSpPr>
          <p:nvPr/>
        </p:nvSpPr>
        <p:spPr bwMode="auto">
          <a:xfrm>
            <a:off x="302815" y="817066"/>
            <a:ext cx="8858250" cy="606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buNone/>
            </a:pPr>
            <a:r>
              <a:rPr lang="it-IT" sz="1000" dirty="0" smtClean="0">
                <a:solidFill>
                  <a:schemeClr val="tx1"/>
                </a:solidFill>
                <a:hlinkClick r:id="rId5"/>
              </a:rPr>
              <a:t>http</a:t>
            </a:r>
            <a:r>
              <a:rPr lang="it-IT" sz="1000" dirty="0">
                <a:solidFill>
                  <a:schemeClr val="tx1"/>
                </a:solidFill>
                <a:hlinkClick r:id="rId5"/>
              </a:rPr>
              <a:t>://www.google.it/url?sa=t&amp;rct=j&amp;q=&amp;esrc=s&amp;source=web&amp;cd=11&amp;cad=rja&amp;uact=8&amp;ved=0CB8QFjAAOAo&amp;url=http%3A%2F%2Fwwwservizi.regione.emilia-romagna.it%2Fintegra%2FDefault.aspx%3FCodStruttura%3D00000380%26Anno%3D2014&amp;ei=82mtU_frO-Og4gShkYD4Bg&amp;usg=AFQjCNF-D-Gf4lF1a08e82ZCdfTLIg5xpQ&amp;bvm=bv.69837884,d.bGE</a:t>
            </a:r>
            <a:endParaRPr lang="it-IT" sz="1000" dirty="0">
              <a:solidFill>
                <a:schemeClr val="tx1"/>
              </a:solidFill>
            </a:endParaRPr>
          </a:p>
          <a:p>
            <a:pPr>
              <a:buNone/>
            </a:pPr>
            <a:r>
              <a:rPr lang="it-IT" sz="1000" dirty="0">
                <a:solidFill>
                  <a:schemeClr val="tx1"/>
                </a:solidFill>
                <a:hlinkClick r:id="rId6"/>
              </a:rPr>
              <a:t>http://www.regione.toscana.it/-/case-della-salute</a:t>
            </a:r>
            <a:endParaRPr lang="it-IT" sz="1000" dirty="0">
              <a:solidFill>
                <a:schemeClr val="tx1"/>
              </a:solidFill>
            </a:endParaRPr>
          </a:p>
          <a:p>
            <a:pPr>
              <a:buNone/>
            </a:pPr>
            <a:r>
              <a:rPr lang="it-IT" sz="1000" dirty="0">
                <a:solidFill>
                  <a:schemeClr val="tx1"/>
                </a:solidFill>
                <a:hlinkClick r:id="rId7"/>
              </a:rPr>
              <a:t>http://www.regione.calabria.it/sanita/allegati/case_della_salute/telemedicina_casadellasalute_lineeguida.pdf</a:t>
            </a:r>
            <a:endParaRPr lang="it-IT" sz="1000" dirty="0">
              <a:solidFill>
                <a:schemeClr val="tx1"/>
              </a:solidFill>
            </a:endParaRPr>
          </a:p>
          <a:p>
            <a:pPr>
              <a:buNone/>
            </a:pPr>
            <a:r>
              <a:rPr lang="it-IT" sz="1000" dirty="0">
                <a:solidFill>
                  <a:schemeClr val="tx1"/>
                </a:solidFill>
                <a:hlinkClick r:id="rId8"/>
              </a:rPr>
              <a:t>http://www.google.it/url?sa=t&amp;rct=j&amp;q=&amp;esrc=s&amp;source=web&amp;cd=1&amp;ved=0CCAQFjAA&amp;url=http%3A%2F%2Fwww.sociologia.uniroma1.it%2Fusers%2Ftarsitani%2Fcure%2520primarie%2520min%2520mod.ppt&amp;ei=HWytU7Zm59jhBLDbgKgO&amp;usg=AFQjCNHaxlU7EzZMqAlzK5FlrjGYLFwvtw&amp;bvm=bv.69837884,d.bGE</a:t>
            </a:r>
            <a:endParaRPr lang="it-IT" sz="1000" dirty="0">
              <a:solidFill>
                <a:schemeClr val="tx1"/>
              </a:solidFill>
            </a:endParaRPr>
          </a:p>
          <a:p>
            <a:pPr>
              <a:buNone/>
            </a:pPr>
            <a:r>
              <a:rPr lang="it-IT" sz="1000" dirty="0">
                <a:solidFill>
                  <a:schemeClr val="tx1"/>
                </a:solidFill>
                <a:hlinkClick r:id="rId9"/>
              </a:rPr>
              <a:t>http://www.sanita.ilsole24ore.com/art/regioni-e-aziende/2014-04-29/emilia-romagna-case-salute-191741.php?uuid=AbD8YMgJ</a:t>
            </a:r>
            <a:endParaRPr lang="it-IT" sz="1000" dirty="0">
              <a:solidFill>
                <a:schemeClr val="tx1"/>
              </a:solidFill>
            </a:endParaRPr>
          </a:p>
          <a:p>
            <a:pPr>
              <a:buNone/>
            </a:pPr>
            <a:r>
              <a:rPr lang="it-IT" sz="1000" dirty="0">
                <a:solidFill>
                  <a:schemeClr val="tx1"/>
                </a:solidFill>
                <a:hlinkClick r:id="rId10"/>
              </a:rPr>
              <a:t>http://www.ausl.bologna.it/news/archivio-2014/auslnews.2014-02-28.4077145652</a:t>
            </a:r>
            <a:endParaRPr lang="it-IT" sz="1000" dirty="0">
              <a:solidFill>
                <a:schemeClr val="tx1"/>
              </a:solidFill>
            </a:endParaRPr>
          </a:p>
          <a:p>
            <a:pPr>
              <a:buNone/>
            </a:pPr>
            <a:r>
              <a:rPr lang="it-IT" sz="1000" dirty="0">
                <a:solidFill>
                  <a:schemeClr val="tx1"/>
                </a:solidFill>
                <a:hlinkClick r:id="rId11"/>
              </a:rPr>
              <a:t>http://www.federfarma.it/Edicola/Ultime-notizie/07-01-2014-23-52-10.aspx?feed=FederfarmaUltimeNotizie</a:t>
            </a:r>
            <a:endParaRPr lang="it-IT" sz="1000" dirty="0">
              <a:solidFill>
                <a:schemeClr val="tx1"/>
              </a:solidFill>
            </a:endParaRPr>
          </a:p>
          <a:p>
            <a:pPr>
              <a:buNone/>
            </a:pPr>
            <a:r>
              <a:rPr lang="it-IT" sz="1000" dirty="0">
                <a:solidFill>
                  <a:schemeClr val="tx1"/>
                </a:solidFill>
                <a:hlinkClick r:id="rId12"/>
              </a:rPr>
              <a:t>http://www.saluter.it/documentazione/rapporti/CdS%20Report%202014%20TUTTO.pdf</a:t>
            </a:r>
            <a:endParaRPr lang="it-IT" sz="1000" dirty="0">
              <a:solidFill>
                <a:schemeClr val="tx1"/>
              </a:solidFill>
            </a:endParaRPr>
          </a:p>
          <a:p>
            <a:pPr>
              <a:buNone/>
            </a:pPr>
            <a:r>
              <a:rPr lang="it-IT" sz="1000" dirty="0">
                <a:solidFill>
                  <a:schemeClr val="tx1"/>
                </a:solidFill>
                <a:hlinkClick r:id="rId13"/>
              </a:rPr>
              <a:t>http://www.cipespiemonte.it/cedo/allegati/3361-case_della_salute_marzo2013.pdf</a:t>
            </a:r>
            <a:endParaRPr lang="it-IT" sz="1000" dirty="0">
              <a:solidFill>
                <a:schemeClr val="tx1"/>
              </a:solidFill>
            </a:endParaRPr>
          </a:p>
          <a:p>
            <a:pPr>
              <a:buNone/>
            </a:pPr>
            <a:r>
              <a:rPr lang="it-IT" sz="1000" dirty="0">
                <a:solidFill>
                  <a:schemeClr val="tx1"/>
                </a:solidFill>
                <a:hlinkClick r:id="rId14"/>
              </a:rPr>
              <a:t>http://www.saluteinternazionale.info/2014/06/assistenza-primaria-in-europa/</a:t>
            </a:r>
            <a:endParaRPr lang="it-IT" sz="1000" dirty="0">
              <a:solidFill>
                <a:schemeClr val="tx1"/>
              </a:solidFill>
            </a:endParaRPr>
          </a:p>
          <a:p>
            <a:pPr>
              <a:buNone/>
            </a:pPr>
            <a:r>
              <a:rPr lang="it-IT" sz="1000" dirty="0">
                <a:solidFill>
                  <a:schemeClr val="tx1"/>
                </a:solidFill>
                <a:hlinkClick r:id="rId15"/>
              </a:rPr>
              <a:t>http://www.saluter.it/documentazione/rapporti/case_della_salute_2013</a:t>
            </a:r>
            <a:endParaRPr lang="it-IT" sz="1000" dirty="0">
              <a:solidFill>
                <a:schemeClr val="tx1"/>
              </a:solidFill>
            </a:endParaRPr>
          </a:p>
          <a:p>
            <a:pPr>
              <a:buNone/>
            </a:pPr>
            <a:r>
              <a:rPr lang="it-IT" sz="1000" dirty="0">
                <a:solidFill>
                  <a:schemeClr val="tx1"/>
                </a:solidFill>
                <a:hlinkClick r:id="rId16"/>
              </a:rPr>
              <a:t>http://www.ccm-network.it/documenti_Ccm/programmi_e_progetti/2012/sostegnoPnp&amp;GS/prev-complicanze/25-Casa-della-salute_Toscana.pdf</a:t>
            </a:r>
            <a:endParaRPr lang="it-IT" sz="1000" dirty="0">
              <a:solidFill>
                <a:schemeClr val="tx1"/>
              </a:solidFill>
            </a:endParaRPr>
          </a:p>
          <a:p>
            <a:pPr>
              <a:buNone/>
            </a:pPr>
            <a:r>
              <a:rPr lang="it-IT" sz="1000" dirty="0">
                <a:solidFill>
                  <a:schemeClr val="tx1"/>
                </a:solidFill>
                <a:hlinkClick r:id="rId17"/>
              </a:rPr>
              <a:t>http://www.snami.org/news/2014/case-della-salute-oro-anzi-pubblicato-doctor-n-33-il-3-aprile-2014/</a:t>
            </a:r>
            <a:endParaRPr lang="it-IT" sz="1000" dirty="0">
              <a:solidFill>
                <a:schemeClr val="tx1"/>
              </a:solidFill>
            </a:endParaRPr>
          </a:p>
          <a:p>
            <a:pPr>
              <a:buNone/>
            </a:pPr>
            <a:r>
              <a:rPr lang="it-IT" sz="1000" dirty="0">
                <a:solidFill>
                  <a:schemeClr val="tx1"/>
                </a:solidFill>
                <a:hlinkClick r:id="rId18"/>
              </a:rPr>
              <a:t>http://www.salutesansecondo.altervista.org/casa-della-salute-indicazioni-regionali.pdf</a:t>
            </a:r>
            <a:endParaRPr lang="it-IT" sz="1000" dirty="0">
              <a:solidFill>
                <a:schemeClr val="tx1"/>
              </a:solidFill>
            </a:endParaRPr>
          </a:p>
          <a:p>
            <a:pPr>
              <a:buNone/>
            </a:pPr>
            <a:r>
              <a:rPr lang="it-IT" sz="1000" dirty="0">
                <a:solidFill>
                  <a:schemeClr val="tx1"/>
                </a:solidFill>
                <a:hlinkClick r:id="rId19"/>
              </a:rPr>
              <a:t>http://www.saluter.it/documentazione/convegni-e-seminari/percorsi-di-innovazione-nelle-cure-primarie-parma-21-22-ottobre-2011/05_salvadori.pdf</a:t>
            </a:r>
            <a:endParaRPr lang="it-IT" sz="1000" dirty="0">
              <a:solidFill>
                <a:schemeClr val="tx1"/>
              </a:solidFill>
            </a:endParaRPr>
          </a:p>
          <a:p>
            <a:pPr>
              <a:buNone/>
            </a:pPr>
            <a:r>
              <a:rPr lang="it-IT" sz="1800" dirty="0"/>
              <a:t/>
            </a:r>
            <a:br>
              <a:rPr lang="it-IT" sz="1800" dirty="0"/>
            </a:br>
            <a:endParaRPr lang="it-IT" altLang="it-IT" sz="1800" dirty="0">
              <a:solidFill>
                <a:schemeClr val="tx1"/>
              </a:solidFill>
              <a:latin typeface="Verdana" pitchFamily="32" charset="0"/>
              <a:cs typeface="Arial" charset="0"/>
            </a:endParaRPr>
          </a:p>
          <a:p>
            <a:pPr algn="just" eaLnBrk="1" hangingPunct="1">
              <a:spcBef>
                <a:spcPct val="0"/>
              </a:spcBef>
              <a:buFont typeface="Wingdings" pitchFamily="2" charset="2"/>
              <a:buChar char=""/>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dirty="0">
              <a:solidFill>
                <a:schemeClr val="tx1"/>
              </a:solidFill>
              <a:latin typeface="Verdana" pitchFamily="32" charset="0"/>
              <a:cs typeface="Arial" charset="0"/>
            </a:endParaRPr>
          </a:p>
          <a:p>
            <a:pPr algn="just" eaLnBrk="1" hangingPunct="1">
              <a:spcBef>
                <a:spcPct val="0"/>
              </a:spcBef>
              <a:buClrTx/>
              <a:buFontTx/>
              <a:buNone/>
            </a:pPr>
            <a:endParaRPr lang="it-IT" altLang="it-IT" sz="1800" dirty="0">
              <a:solidFill>
                <a:schemeClr val="tx1"/>
              </a:solidFill>
              <a:latin typeface="Verdana" pitchFamily="32" charset="0"/>
              <a:cs typeface="Arial" charset="0"/>
            </a:endParaRPr>
          </a:p>
          <a:p>
            <a:pPr algn="just" eaLnBrk="1" hangingPunct="1">
              <a:spcBef>
                <a:spcPct val="0"/>
              </a:spcBef>
              <a:buFont typeface="Times New Roman" pitchFamily="18" charset="0"/>
              <a:buNone/>
            </a:pPr>
            <a:endParaRPr lang="it-IT" altLang="it-IT" sz="1800" b="1" dirty="0">
              <a:solidFill>
                <a:schemeClr val="tx1"/>
              </a:solidFill>
              <a:latin typeface="Verdana" pitchFamily="32" charset="0"/>
              <a:cs typeface="Arial" charset="0"/>
            </a:endParaRPr>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29501585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Funzioni del distretto</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4" y="820412"/>
            <a:ext cx="863441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103" y="2564904"/>
            <a:ext cx="8644384"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8157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14438" y="0"/>
            <a:ext cx="707231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1800" b="1" dirty="0" smtClean="0">
                <a:latin typeface="Verdana" pitchFamily="32" charset="0"/>
                <a:cs typeface="Arial" charset="0"/>
              </a:rPr>
              <a:t>I servizi socio-sanitari distrettuali</a:t>
            </a:r>
            <a:endParaRPr lang="it-IT" altLang="it-IT" sz="1800" b="1" dirty="0">
              <a:latin typeface="Verdana" pitchFamily="32" charset="0"/>
              <a:cs typeface="Arial" charset="0"/>
            </a:endParaRPr>
          </a:p>
        </p:txBody>
      </p:sp>
      <p:grpSp>
        <p:nvGrpSpPr>
          <p:cNvPr id="8195" name="Group 2"/>
          <p:cNvGrpSpPr>
            <a:grpSpLocks/>
          </p:cNvGrpSpPr>
          <p:nvPr/>
        </p:nvGrpSpPr>
        <p:grpSpPr bwMode="auto">
          <a:xfrm>
            <a:off x="-30163" y="-30163"/>
            <a:ext cx="838201" cy="1123951"/>
            <a:chOff x="-19" y="-19"/>
            <a:chExt cx="528" cy="708"/>
          </a:xfrm>
        </p:grpSpPr>
        <p:pic>
          <p:nvPicPr>
            <p:cNvPr id="8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4"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8196" name="Group 6"/>
          <p:cNvGrpSpPr>
            <a:grpSpLocks/>
          </p:cNvGrpSpPr>
          <p:nvPr/>
        </p:nvGrpSpPr>
        <p:grpSpPr bwMode="auto">
          <a:xfrm>
            <a:off x="8326438" y="5754688"/>
            <a:ext cx="838200" cy="1123950"/>
            <a:chOff x="5245" y="3625"/>
            <a:chExt cx="528" cy="708"/>
          </a:xfrm>
        </p:grpSpPr>
        <p:pic>
          <p:nvPicPr>
            <p:cNvPr id="82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2"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8200" name="Line 5"/>
          <p:cNvSpPr>
            <a:spLocks noChangeShapeType="1"/>
          </p:cNvSpPr>
          <p:nvPr/>
        </p:nvSpPr>
        <p:spPr bwMode="auto">
          <a:xfrm>
            <a:off x="2714625" y="357188"/>
            <a:ext cx="4071938"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48" y="4035786"/>
            <a:ext cx="853244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908720"/>
            <a:ext cx="864096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942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0163" y="-30163"/>
            <a:ext cx="838201" cy="1123951"/>
            <a:chOff x="-19" y="-19"/>
            <a:chExt cx="528" cy="708"/>
          </a:xfrm>
        </p:grpSpPr>
        <p:pic>
          <p:nvPicPr>
            <p:cNvPr id="5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32"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5123" name="Group 6"/>
          <p:cNvGrpSpPr>
            <a:grpSpLocks/>
          </p:cNvGrpSpPr>
          <p:nvPr/>
        </p:nvGrpSpPr>
        <p:grpSpPr bwMode="auto">
          <a:xfrm>
            <a:off x="8326438" y="5754688"/>
            <a:ext cx="838200" cy="1123950"/>
            <a:chOff x="5245" y="3625"/>
            <a:chExt cx="528" cy="708"/>
          </a:xfrm>
        </p:grpSpPr>
        <p:pic>
          <p:nvPicPr>
            <p:cNvPr id="51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30"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5127" name="Rectangle 1"/>
          <p:cNvSpPr>
            <a:spLocks noChangeArrowheads="1"/>
          </p:cNvSpPr>
          <p:nvPr/>
        </p:nvSpPr>
        <p:spPr bwMode="auto">
          <a:xfrm>
            <a:off x="1214438" y="0"/>
            <a:ext cx="707231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2400" b="1" dirty="0" smtClean="0">
                <a:latin typeface="Verdana" pitchFamily="32" charset="0"/>
                <a:cs typeface="Arial" charset="0"/>
              </a:rPr>
              <a:t>Definizione casa della salute</a:t>
            </a:r>
            <a:endParaRPr lang="it-IT" altLang="it-IT" sz="2400" b="1" dirty="0">
              <a:latin typeface="Verdana" pitchFamily="32" charset="0"/>
              <a:cs typeface="Arial" charset="0"/>
            </a:endParaRPr>
          </a:p>
        </p:txBody>
      </p:sp>
      <p:sp>
        <p:nvSpPr>
          <p:cNvPr id="5128" name="Line 5"/>
          <p:cNvSpPr>
            <a:spLocks noChangeShapeType="1"/>
          </p:cNvSpPr>
          <p:nvPr/>
        </p:nvSpPr>
        <p:spPr bwMode="auto">
          <a:xfrm>
            <a:off x="1928813" y="357188"/>
            <a:ext cx="5572125"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
        <p:nvSpPr>
          <p:cNvPr id="2" name="Rettangolo 1"/>
          <p:cNvSpPr/>
          <p:nvPr/>
        </p:nvSpPr>
        <p:spPr>
          <a:xfrm>
            <a:off x="405730" y="814786"/>
            <a:ext cx="8270726" cy="5509200"/>
          </a:xfrm>
          <a:prstGeom prst="rect">
            <a:avLst/>
          </a:prstGeom>
        </p:spPr>
        <p:txBody>
          <a:bodyPr wrap="square">
            <a:spAutoFit/>
          </a:bodyPr>
          <a:lstStyle/>
          <a:p>
            <a:r>
              <a:rPr lang="it-IT" sz="2200" b="1" dirty="0" smtClean="0">
                <a:solidFill>
                  <a:srgbClr val="FF0000"/>
                </a:solidFill>
                <a:effectLst>
                  <a:outerShdw blurRad="38100" dist="38100" dir="2700000" algn="tl">
                    <a:srgbClr val="000000">
                      <a:alpha val="43137"/>
                    </a:srgbClr>
                  </a:outerShdw>
                </a:effectLst>
                <a:hlinkClick r:id="rId5"/>
              </a:rPr>
              <a:t>Ministero della Salute </a:t>
            </a:r>
            <a:endParaRPr lang="it-IT" sz="2200" b="1" dirty="0" smtClean="0">
              <a:solidFill>
                <a:srgbClr val="FF0000"/>
              </a:solidFill>
              <a:effectLst>
                <a:outerShdw blurRad="38100" dist="38100" dir="2700000" algn="tl">
                  <a:srgbClr val="000000">
                    <a:alpha val="43137"/>
                  </a:srgbClr>
                </a:outerShdw>
              </a:effectLst>
            </a:endParaRPr>
          </a:p>
          <a:p>
            <a:r>
              <a:rPr lang="it-IT" sz="2200" dirty="0" smtClean="0">
                <a:solidFill>
                  <a:schemeClr val="tx1"/>
                </a:solidFill>
              </a:rPr>
              <a:t>definisce </a:t>
            </a:r>
            <a:r>
              <a:rPr lang="it-IT" sz="2200" dirty="0">
                <a:solidFill>
                  <a:schemeClr val="tx1"/>
                </a:solidFill>
              </a:rPr>
              <a:t>la Casa della </a:t>
            </a:r>
            <a:r>
              <a:rPr lang="it-IT" sz="2200" dirty="0" smtClean="0">
                <a:solidFill>
                  <a:schemeClr val="tx1"/>
                </a:solidFill>
              </a:rPr>
              <a:t>salute come </a:t>
            </a:r>
            <a:r>
              <a:rPr lang="it-IT" sz="2200" dirty="0">
                <a:solidFill>
                  <a:schemeClr val="tx1"/>
                </a:solidFill>
              </a:rPr>
              <a:t>un insieme di attività organizzate in aree specifiche di intervento </a:t>
            </a:r>
            <a:r>
              <a:rPr lang="it-IT" sz="2200" u="sng" dirty="0">
                <a:solidFill>
                  <a:schemeClr val="tx1"/>
                </a:solidFill>
              </a:rPr>
              <a:t>profondamente integrate </a:t>
            </a:r>
            <a:r>
              <a:rPr lang="it-IT" sz="2200" u="sng" dirty="0" smtClean="0">
                <a:solidFill>
                  <a:schemeClr val="tx1"/>
                </a:solidFill>
              </a:rPr>
              <a:t>fra </a:t>
            </a:r>
            <a:r>
              <a:rPr lang="it-IT" sz="2200" u="sng" dirty="0">
                <a:solidFill>
                  <a:schemeClr val="tx1"/>
                </a:solidFill>
              </a:rPr>
              <a:t>loro </a:t>
            </a:r>
            <a:r>
              <a:rPr lang="it-IT" sz="2200" dirty="0">
                <a:solidFill>
                  <a:schemeClr val="tx1"/>
                </a:solidFill>
              </a:rPr>
              <a:t>in cui si realizza la presa in carico del cittadino per tutte le attività socio-sanitarie che lo </a:t>
            </a:r>
            <a:r>
              <a:rPr lang="it-IT" sz="2200" dirty="0" smtClean="0">
                <a:solidFill>
                  <a:schemeClr val="tx1"/>
                </a:solidFill>
              </a:rPr>
              <a:t>riguardano.</a:t>
            </a:r>
          </a:p>
          <a:p>
            <a:endParaRPr lang="it-IT" sz="2200" dirty="0" smtClean="0">
              <a:solidFill>
                <a:schemeClr val="tx1"/>
              </a:solidFill>
            </a:endParaRPr>
          </a:p>
          <a:p>
            <a:r>
              <a:rPr lang="it-IT" sz="2200" dirty="0" smtClean="0">
                <a:solidFill>
                  <a:schemeClr val="tx1"/>
                </a:solidFill>
              </a:rPr>
              <a:t>La </a:t>
            </a:r>
            <a:r>
              <a:rPr lang="it-IT" sz="2200" dirty="0">
                <a:solidFill>
                  <a:schemeClr val="tx1"/>
                </a:solidFill>
              </a:rPr>
              <a:t>Casa della Salute </a:t>
            </a:r>
            <a:r>
              <a:rPr lang="it-IT" sz="2200" dirty="0" smtClean="0">
                <a:solidFill>
                  <a:schemeClr val="tx1"/>
                </a:solidFill>
              </a:rPr>
              <a:t>è definita </a:t>
            </a:r>
            <a:r>
              <a:rPr lang="it-IT" sz="2200" dirty="0">
                <a:solidFill>
                  <a:schemeClr val="tx1"/>
                </a:solidFill>
              </a:rPr>
              <a:t>come la </a:t>
            </a:r>
            <a:r>
              <a:rPr lang="it-IT" sz="2200" u="sng" dirty="0">
                <a:solidFill>
                  <a:schemeClr val="tx1"/>
                </a:solidFill>
              </a:rPr>
              <a:t>sede </a:t>
            </a:r>
            <a:r>
              <a:rPr lang="it-IT" sz="2200" u="sng" dirty="0" smtClean="0">
                <a:solidFill>
                  <a:schemeClr val="tx1"/>
                </a:solidFill>
              </a:rPr>
              <a:t>pubblica </a:t>
            </a:r>
            <a:r>
              <a:rPr lang="it-IT" sz="2200" dirty="0">
                <a:solidFill>
                  <a:schemeClr val="tx1"/>
                </a:solidFill>
              </a:rPr>
              <a:t>dove </a:t>
            </a:r>
            <a:r>
              <a:rPr lang="it-IT" sz="2200" dirty="0" smtClean="0">
                <a:solidFill>
                  <a:schemeClr val="tx1"/>
                </a:solidFill>
              </a:rPr>
              <a:t>trovano allocazione</a:t>
            </a:r>
            <a:r>
              <a:rPr lang="it-IT" sz="2200" dirty="0">
                <a:solidFill>
                  <a:schemeClr val="tx1"/>
                </a:solidFill>
              </a:rPr>
              <a:t>, </a:t>
            </a:r>
            <a:r>
              <a:rPr lang="it-IT" sz="2200" u="sng" dirty="0">
                <a:solidFill>
                  <a:schemeClr val="tx1"/>
                </a:solidFill>
              </a:rPr>
              <a:t>in uno stesso spazio fisico</a:t>
            </a:r>
            <a:r>
              <a:rPr lang="it-IT" sz="2200" dirty="0">
                <a:solidFill>
                  <a:schemeClr val="tx1"/>
                </a:solidFill>
              </a:rPr>
              <a:t>, i servizi territoriali che erogano </a:t>
            </a:r>
            <a:r>
              <a:rPr lang="it-IT" sz="2200" dirty="0" smtClean="0">
                <a:solidFill>
                  <a:schemeClr val="tx1"/>
                </a:solidFill>
              </a:rPr>
              <a:t> prestazioni </a:t>
            </a:r>
            <a:r>
              <a:rPr lang="it-IT" sz="2200" dirty="0">
                <a:solidFill>
                  <a:schemeClr val="tx1"/>
                </a:solidFill>
              </a:rPr>
              <a:t>sanitarie, compresi gli ambulatori di Medicina Generale e di Specialistica </a:t>
            </a:r>
            <a:r>
              <a:rPr lang="it-IT" sz="2200" dirty="0" smtClean="0">
                <a:solidFill>
                  <a:schemeClr val="tx1"/>
                </a:solidFill>
              </a:rPr>
              <a:t>ambulatoriale</a:t>
            </a:r>
            <a:r>
              <a:rPr lang="it-IT" sz="2200" dirty="0">
                <a:solidFill>
                  <a:schemeClr val="tx1"/>
                </a:solidFill>
              </a:rPr>
              <a:t>, e sociali per una determinata e </a:t>
            </a:r>
            <a:r>
              <a:rPr lang="it-IT" sz="2200" dirty="0" smtClean="0">
                <a:solidFill>
                  <a:schemeClr val="tx1"/>
                </a:solidFill>
              </a:rPr>
              <a:t>programmata porzione </a:t>
            </a:r>
            <a:r>
              <a:rPr lang="it-IT" sz="2200" dirty="0">
                <a:solidFill>
                  <a:schemeClr val="tx1"/>
                </a:solidFill>
              </a:rPr>
              <a:t>di popolazione. In essa si </a:t>
            </a:r>
            <a:r>
              <a:rPr lang="it-IT" sz="2200" dirty="0" smtClean="0">
                <a:solidFill>
                  <a:schemeClr val="tx1"/>
                </a:solidFill>
              </a:rPr>
              <a:t>realizza </a:t>
            </a:r>
            <a:r>
              <a:rPr lang="it-IT" sz="2200" dirty="0">
                <a:solidFill>
                  <a:schemeClr val="tx1"/>
                </a:solidFill>
              </a:rPr>
              <a:t>la prevenzione per tutto l’arco della vita e la comunità locale si organizza per la </a:t>
            </a:r>
            <a:r>
              <a:rPr lang="it-IT" sz="2200" dirty="0" smtClean="0">
                <a:solidFill>
                  <a:schemeClr val="tx1"/>
                </a:solidFill>
              </a:rPr>
              <a:t>promozione </a:t>
            </a:r>
            <a:r>
              <a:rPr lang="it-IT" sz="2200" dirty="0">
                <a:solidFill>
                  <a:schemeClr val="tx1"/>
                </a:solidFill>
              </a:rPr>
              <a:t>della salute e del </a:t>
            </a:r>
            <a:r>
              <a:rPr lang="it-IT" sz="2200" dirty="0" smtClean="0">
                <a:solidFill>
                  <a:schemeClr val="tx1"/>
                </a:solidFill>
              </a:rPr>
              <a:t>benessere sociale.</a:t>
            </a:r>
          </a:p>
          <a:p>
            <a:r>
              <a:rPr lang="it-IT" sz="2200" dirty="0">
                <a:solidFill>
                  <a:schemeClr val="tx1"/>
                </a:solidFill>
              </a:rPr>
              <a:t>Deve essere </a:t>
            </a:r>
            <a:r>
              <a:rPr lang="it-IT" sz="2200" dirty="0" smtClean="0">
                <a:solidFill>
                  <a:schemeClr val="tx1"/>
                </a:solidFill>
              </a:rPr>
              <a:t>un </a:t>
            </a:r>
            <a:r>
              <a:rPr lang="it-IT" sz="2200" dirty="0">
                <a:solidFill>
                  <a:schemeClr val="tx1"/>
                </a:solidFill>
              </a:rPr>
              <a:t>modo </a:t>
            </a:r>
            <a:r>
              <a:rPr lang="it-IT" sz="2200" u="sng" dirty="0">
                <a:solidFill>
                  <a:schemeClr val="tx1"/>
                </a:solidFill>
              </a:rPr>
              <a:t>per integrare e facilitare i percorsi </a:t>
            </a:r>
            <a:r>
              <a:rPr lang="it-IT" sz="2200" dirty="0">
                <a:solidFill>
                  <a:schemeClr val="tx1"/>
                </a:solidFill>
              </a:rPr>
              <a:t>e i rapporti tra i servizi e i </a:t>
            </a:r>
            <a:r>
              <a:rPr lang="it-IT" sz="2200" dirty="0" smtClean="0">
                <a:solidFill>
                  <a:schemeClr val="tx1"/>
                </a:solidFill>
              </a:rPr>
              <a:t>cittadini.</a:t>
            </a:r>
            <a:endParaRPr lang="it-IT" sz="2200" dirty="0">
              <a:solidFill>
                <a:schemeClr val="tx1"/>
              </a:solidFill>
            </a:endParaRPr>
          </a:p>
        </p:txBody>
      </p:sp>
    </p:spTree>
    <p:extLst>
      <p:ext uri="{BB962C8B-B14F-4D97-AF65-F5344CB8AC3E}">
        <p14:creationId xmlns:p14="http://schemas.microsoft.com/office/powerpoint/2010/main" val="42014956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0163" y="-30163"/>
            <a:ext cx="838201" cy="1123951"/>
            <a:chOff x="-19" y="-19"/>
            <a:chExt cx="528" cy="708"/>
          </a:xfrm>
        </p:grpSpPr>
        <p:pic>
          <p:nvPicPr>
            <p:cNvPr id="5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32"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5123" name="Group 6"/>
          <p:cNvGrpSpPr>
            <a:grpSpLocks/>
          </p:cNvGrpSpPr>
          <p:nvPr/>
        </p:nvGrpSpPr>
        <p:grpSpPr bwMode="auto">
          <a:xfrm>
            <a:off x="8326438" y="5754688"/>
            <a:ext cx="838200" cy="1123950"/>
            <a:chOff x="5245" y="3625"/>
            <a:chExt cx="528" cy="708"/>
          </a:xfrm>
        </p:grpSpPr>
        <p:pic>
          <p:nvPicPr>
            <p:cNvPr id="51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30"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5124" name="Text Box 9"/>
          <p:cNvSpPr txBox="1">
            <a:spLocks noChangeArrowheads="1"/>
          </p:cNvSpPr>
          <p:nvPr/>
        </p:nvSpPr>
        <p:spPr bwMode="auto">
          <a:xfrm>
            <a:off x="65088" y="986617"/>
            <a:ext cx="8686800" cy="587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just" eaLnBrk="1" hangingPunct="1">
              <a:spcBef>
                <a:spcPct val="0"/>
              </a:spcBef>
              <a:buClrTx/>
              <a:buFontTx/>
              <a:buNone/>
            </a:pPr>
            <a:endParaRPr lang="it-IT" altLang="it-IT" sz="1400" dirty="0">
              <a:latin typeface="Verdana" pitchFamily="32" charset="0"/>
              <a:cs typeface="Arial" charset="0"/>
            </a:endParaRPr>
          </a:p>
          <a:p>
            <a:pPr>
              <a:buNone/>
            </a:pPr>
            <a:r>
              <a:rPr lang="it-IT" sz="2800" dirty="0" smtClean="0"/>
              <a:t>“</a:t>
            </a:r>
            <a:r>
              <a:rPr lang="it-IT" sz="2800" i="1" dirty="0"/>
              <a:t>Strutture polivalenti e funzionali in grado di erogare materialmente l’insieme delle cure </a:t>
            </a:r>
            <a:r>
              <a:rPr lang="it-IT" sz="2800" i="1" dirty="0" smtClean="0"/>
              <a:t>primarie e </a:t>
            </a:r>
            <a:r>
              <a:rPr lang="it-IT" sz="2800" i="1" dirty="0"/>
              <a:t>di garantire la continuità assistenziale e le attività di </a:t>
            </a:r>
            <a:r>
              <a:rPr lang="it-IT" sz="2800" i="1" dirty="0" smtClean="0"/>
              <a:t>prevenzione </a:t>
            </a:r>
            <a:r>
              <a:rPr lang="it-IT" sz="2800" dirty="0" smtClean="0"/>
              <a:t>nell’ambito delle aree elementari del distretto; </a:t>
            </a:r>
            <a:r>
              <a:rPr lang="it-IT" sz="2800" i="1" dirty="0"/>
              <a:t>sedi pubbliche dove trovano allocazione, in uno stesso spazio fisico, i servizi territoriali che erogano prestazioni sanitarie e sociali; luogo di prevenzione e promozione della salute e del benessere sociale</a:t>
            </a:r>
            <a:r>
              <a:rPr lang="it-IT" sz="2800" dirty="0" smtClean="0"/>
              <a:t>”. </a:t>
            </a:r>
            <a:endParaRPr lang="it-IT" sz="2800" b="1" u="sng" dirty="0"/>
          </a:p>
        </p:txBody>
      </p:sp>
      <p:sp>
        <p:nvSpPr>
          <p:cNvPr id="5127" name="Rectangle 1"/>
          <p:cNvSpPr>
            <a:spLocks noChangeArrowheads="1"/>
          </p:cNvSpPr>
          <p:nvPr/>
        </p:nvSpPr>
        <p:spPr bwMode="auto">
          <a:xfrm>
            <a:off x="1214438" y="0"/>
            <a:ext cx="707231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2400" b="1" dirty="0" smtClean="0">
                <a:latin typeface="Verdana" pitchFamily="32" charset="0"/>
                <a:cs typeface="Arial" charset="0"/>
              </a:rPr>
              <a:t>Definizione casa della salute Zingaretti</a:t>
            </a:r>
            <a:endParaRPr lang="it-IT" altLang="it-IT" sz="2400" b="1" dirty="0">
              <a:latin typeface="Verdana" pitchFamily="32" charset="0"/>
              <a:cs typeface="Arial" charset="0"/>
            </a:endParaRPr>
          </a:p>
        </p:txBody>
      </p:sp>
      <p:sp>
        <p:nvSpPr>
          <p:cNvPr id="5128" name="Line 5"/>
          <p:cNvSpPr>
            <a:spLocks noChangeShapeType="1"/>
          </p:cNvSpPr>
          <p:nvPr/>
        </p:nvSpPr>
        <p:spPr bwMode="auto">
          <a:xfrm>
            <a:off x="1928813" y="357188"/>
            <a:ext cx="5572125"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0163" y="-30163"/>
            <a:ext cx="838201" cy="1123951"/>
            <a:chOff x="-19" y="-19"/>
            <a:chExt cx="528" cy="708"/>
          </a:xfrm>
        </p:grpSpPr>
        <p:pic>
          <p:nvPicPr>
            <p:cNvPr id="5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 y="-19"/>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32" name="Text Box 4"/>
            <p:cNvSpPr txBox="1">
              <a:spLocks noChangeArrowheads="1"/>
            </p:cNvSpPr>
            <p:nvPr/>
          </p:nvSpPr>
          <p:spPr bwMode="auto">
            <a:xfrm>
              <a:off x="0" y="0"/>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grpSp>
        <p:nvGrpSpPr>
          <p:cNvPr id="5123" name="Group 6"/>
          <p:cNvGrpSpPr>
            <a:grpSpLocks/>
          </p:cNvGrpSpPr>
          <p:nvPr/>
        </p:nvGrpSpPr>
        <p:grpSpPr bwMode="auto">
          <a:xfrm>
            <a:off x="8326438" y="5754688"/>
            <a:ext cx="838200" cy="1123950"/>
            <a:chOff x="5245" y="3625"/>
            <a:chExt cx="528" cy="708"/>
          </a:xfrm>
        </p:grpSpPr>
        <p:pic>
          <p:nvPicPr>
            <p:cNvPr id="51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 y="3625"/>
              <a:ext cx="529"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30" name="Text Box 8"/>
            <p:cNvSpPr txBox="1">
              <a:spLocks noChangeArrowheads="1"/>
            </p:cNvSpPr>
            <p:nvPr/>
          </p:nvSpPr>
          <p:spPr bwMode="auto">
            <a:xfrm rot="10800000">
              <a:off x="5266" y="3648"/>
              <a:ext cx="49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ltLang="it-IT"/>
            </a:p>
          </p:txBody>
        </p:sp>
      </p:grpSp>
      <p:sp>
        <p:nvSpPr>
          <p:cNvPr id="5124" name="Text Box 9"/>
          <p:cNvSpPr txBox="1">
            <a:spLocks noChangeArrowheads="1"/>
          </p:cNvSpPr>
          <p:nvPr/>
        </p:nvSpPr>
        <p:spPr bwMode="auto">
          <a:xfrm>
            <a:off x="251520" y="219159"/>
            <a:ext cx="8686800" cy="587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just" eaLnBrk="1" hangingPunct="1">
              <a:spcBef>
                <a:spcPct val="0"/>
              </a:spcBef>
              <a:buClrTx/>
              <a:buFontTx/>
              <a:buNone/>
            </a:pPr>
            <a:endParaRPr lang="it-IT" altLang="it-IT" sz="1400" dirty="0">
              <a:latin typeface="Verdana" pitchFamily="32" charset="0"/>
              <a:cs typeface="Arial" charset="0"/>
            </a:endParaRPr>
          </a:p>
          <a:p>
            <a:pPr>
              <a:buNone/>
            </a:pPr>
            <a:r>
              <a:rPr lang="it-IT" sz="2800" dirty="0" smtClean="0"/>
              <a:t>“</a:t>
            </a:r>
            <a:r>
              <a:rPr lang="it-IT" sz="2800" i="1" dirty="0"/>
              <a:t>Strutture polivalenti e funzionali in grado di erogare materialmente l’insieme delle cure </a:t>
            </a:r>
            <a:r>
              <a:rPr lang="it-IT" sz="2800" i="1" dirty="0" smtClean="0"/>
              <a:t>primarie e </a:t>
            </a:r>
            <a:r>
              <a:rPr lang="it-IT" sz="2800" i="1" dirty="0"/>
              <a:t>di garantire la continuità assistenziale e le attività di </a:t>
            </a:r>
            <a:r>
              <a:rPr lang="it-IT" sz="2800" i="1" dirty="0" smtClean="0"/>
              <a:t>prevenzione </a:t>
            </a:r>
            <a:r>
              <a:rPr lang="it-IT" sz="2800" b="1" i="1" u="sng" dirty="0" smtClean="0"/>
              <a:t>nell’ambito delle aree elementari del distretto (per un bacino di utenza 5-10.000</a:t>
            </a:r>
            <a:r>
              <a:rPr lang="it-IT" sz="2800" b="1" i="1" dirty="0" smtClean="0"/>
              <a:t>)</a:t>
            </a:r>
            <a:r>
              <a:rPr lang="it-IT" sz="2800" i="1" dirty="0" smtClean="0"/>
              <a:t>; </a:t>
            </a:r>
            <a:r>
              <a:rPr lang="it-IT" sz="2800" i="1" dirty="0"/>
              <a:t>sedi pubbliche dove trovano allocazione, in uno stesso spazio fisico, i servizi territoriali che erogano prestazioni sanitarie e sociali; luogo di prevenzione e promozione della salute e del benessere sociale</a:t>
            </a:r>
            <a:r>
              <a:rPr lang="it-IT" sz="2800" dirty="0" smtClean="0"/>
              <a:t>”. </a:t>
            </a:r>
            <a:r>
              <a:rPr lang="it-IT" sz="2800" b="1" u="sng" dirty="0" smtClean="0"/>
              <a:t>Per tale struttura si potranno utilizzare edifici a destinazione d’uso sanitario o amministrativo dismessi (ad esempio gli ospedali storici romani), da ristrutturare, messi a disposizione dei Comuni, spazi acquisiti dal mercato edilizio o sedi specificatamente progettate ed edificate.</a:t>
            </a:r>
            <a:endParaRPr lang="it-IT" sz="2800" b="1" u="sng" dirty="0"/>
          </a:p>
        </p:txBody>
      </p:sp>
      <p:sp>
        <p:nvSpPr>
          <p:cNvPr id="5127" name="Rectangle 1"/>
          <p:cNvSpPr>
            <a:spLocks noChangeArrowheads="1"/>
          </p:cNvSpPr>
          <p:nvPr/>
        </p:nvSpPr>
        <p:spPr bwMode="auto">
          <a:xfrm>
            <a:off x="1214438" y="0"/>
            <a:ext cx="7072312"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altLang="it-IT" sz="2400" b="1" dirty="0" smtClean="0">
                <a:latin typeface="Verdana" pitchFamily="32" charset="0"/>
                <a:cs typeface="Arial" charset="0"/>
              </a:rPr>
              <a:t>Definizione casa della salute integrata</a:t>
            </a:r>
            <a:endParaRPr lang="it-IT" altLang="it-IT" sz="2400" b="1" dirty="0">
              <a:latin typeface="Verdana" pitchFamily="32" charset="0"/>
              <a:cs typeface="Arial" charset="0"/>
            </a:endParaRPr>
          </a:p>
        </p:txBody>
      </p:sp>
      <p:sp>
        <p:nvSpPr>
          <p:cNvPr id="5128" name="Line 5"/>
          <p:cNvSpPr>
            <a:spLocks noChangeShapeType="1"/>
          </p:cNvSpPr>
          <p:nvPr/>
        </p:nvSpPr>
        <p:spPr bwMode="auto">
          <a:xfrm>
            <a:off x="1928813" y="357188"/>
            <a:ext cx="5572125" cy="1587"/>
          </a:xfrm>
          <a:prstGeom prst="line">
            <a:avLst/>
          </a:prstGeom>
          <a:noFill/>
          <a:ln w="2232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it-IT"/>
          </a:p>
        </p:txBody>
      </p:sp>
      <p:sp>
        <p:nvSpPr>
          <p:cNvPr id="12" name="Rectangle 3"/>
          <p:cNvSpPr>
            <a:spLocks noChangeArrowheads="1"/>
          </p:cNvSpPr>
          <p:nvPr/>
        </p:nvSpPr>
        <p:spPr bwMode="auto">
          <a:xfrm>
            <a:off x="0" y="6519863"/>
            <a:ext cx="90725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ts val="8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itchFamily="34" charset="0"/>
                <a:ea typeface="DejaVu Sans" charset="0"/>
                <a:cs typeface="DejaVu Sans" charset="0"/>
              </a:defRPr>
            </a:lvl1pPr>
            <a:lvl2pPr eaLnBrk="0" hangingPunct="0">
              <a:spcBef>
                <a:spcPts val="7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itchFamily="34" charset="0"/>
                <a:ea typeface="DejaVu Sans" charset="0"/>
                <a:cs typeface="DejaVu Sans" charset="0"/>
              </a:defRPr>
            </a:lvl2pPr>
            <a:lvl3pPr eaLnBrk="0" hangingPunct="0">
              <a:spcBef>
                <a:spcPts val="6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itchFamily="34" charset="0"/>
                <a:ea typeface="DejaVu Sans" charset="0"/>
                <a:cs typeface="DejaVu Sans" charset="0"/>
              </a:defRPr>
            </a:lvl3pPr>
            <a:lvl4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4pPr>
            <a:lvl5pPr eaLnBrk="0" hangingPunct="0">
              <a:spcBef>
                <a:spcPts val="500"/>
              </a:spcBef>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itchFamily="34" charset="0"/>
                <a:ea typeface="DejaVu Sans" charset="0"/>
                <a:cs typeface="DejaVu Sans" charset="0"/>
              </a:defRPr>
            </a:lvl9pPr>
          </a:lstStyle>
          <a:p>
            <a:pPr algn="ctr" eaLnBrk="1" hangingPunct="1">
              <a:spcBef>
                <a:spcPct val="0"/>
              </a:spcBef>
              <a:buClrTx/>
              <a:buFontTx/>
              <a:buNone/>
            </a:pPr>
            <a:r>
              <a:rPr lang="it-IT" sz="1200" b="1" dirty="0" err="1"/>
              <a:t>WorkShop</a:t>
            </a:r>
            <a:r>
              <a:rPr lang="it-IT" sz="1200" b="1" dirty="0"/>
              <a:t> La salute Fatta in “Case”</a:t>
            </a:r>
            <a:r>
              <a:rPr lang="it-IT" altLang="it-IT" sz="1200" b="1" dirty="0" smtClean="0">
                <a:latin typeface="Verdana" pitchFamily="32" charset="0"/>
                <a:cs typeface="Arial" charset="0"/>
              </a:rPr>
              <a:t>– 18 luglio </a:t>
            </a:r>
            <a:r>
              <a:rPr lang="it-IT" altLang="it-IT" sz="1200" b="1" dirty="0">
                <a:latin typeface="Verdana" pitchFamily="32" charset="0"/>
                <a:cs typeface="Arial" charset="0"/>
              </a:rPr>
              <a:t>2014</a:t>
            </a:r>
          </a:p>
        </p:txBody>
      </p:sp>
    </p:spTree>
    <p:extLst>
      <p:ext uri="{BB962C8B-B14F-4D97-AF65-F5344CB8AC3E}">
        <p14:creationId xmlns:p14="http://schemas.microsoft.com/office/powerpoint/2010/main" val="3229925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
        <a:cs typeface="DejaVu Sans"/>
      </a:majorFont>
      <a:minorFont>
        <a:latin typeface="Calibri"/>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4135</TotalTime>
  <Words>3937</Words>
  <Application>Microsoft Office PowerPoint</Application>
  <PresentationFormat>Presentazione su schermo (4:3)</PresentationFormat>
  <Paragraphs>435</Paragraphs>
  <Slides>44</Slides>
  <Notes>44</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Ferra</dc:creator>
  <cp:lastModifiedBy>Monica Montella</cp:lastModifiedBy>
  <cp:revision>314</cp:revision>
  <cp:lastPrinted>2014-03-21T12:37:30Z</cp:lastPrinted>
  <dcterms:created xsi:type="dcterms:W3CDTF">2014-01-25T14:17:26Z</dcterms:created>
  <dcterms:modified xsi:type="dcterms:W3CDTF">2014-07-18T06:52:08Z</dcterms:modified>
</cp:coreProperties>
</file>